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2"/>
  </p:notesMasterIdLst>
  <p:sldIdLst>
    <p:sldId id="260" r:id="rId2"/>
    <p:sldId id="261" r:id="rId3"/>
    <p:sldId id="263" r:id="rId4"/>
    <p:sldId id="264" r:id="rId5"/>
    <p:sldId id="265" r:id="rId6"/>
    <p:sldId id="256" r:id="rId7"/>
    <p:sldId id="262"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1" r:id="rId23"/>
    <p:sldId id="280" r:id="rId24"/>
    <p:sldId id="282" r:id="rId25"/>
    <p:sldId id="283" r:id="rId26"/>
    <p:sldId id="284" r:id="rId27"/>
    <p:sldId id="285" r:id="rId28"/>
    <p:sldId id="286" r:id="rId29"/>
    <p:sldId id="287" r:id="rId30"/>
    <p:sldId id="288" r:id="rId3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6D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34" autoAdjust="0"/>
  </p:normalViewPr>
  <p:slideViewPr>
    <p:cSldViewPr>
      <p:cViewPr varScale="1">
        <p:scale>
          <a:sx n="103" d="100"/>
          <a:sy n="103" d="100"/>
        </p:scale>
        <p:origin x="63" y="8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D8D6B1-E531-4427-A831-5141B434FEF3}" type="datetimeFigureOut">
              <a:rPr lang="zh-CN" altLang="en-US" smtClean="0"/>
              <a:t>2018/8/31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7A241-5CE7-4B0B-993A-35B0877BF20C}" type="slidenum">
              <a:rPr lang="zh-CN" altLang="en-US" smtClean="0"/>
              <a:t>‹#›</a:t>
            </a:fld>
            <a:endParaRPr lang="zh-CN" altLang="en-US"/>
          </a:p>
        </p:txBody>
      </p:sp>
    </p:spTree>
    <p:extLst>
      <p:ext uri="{BB962C8B-B14F-4D97-AF65-F5344CB8AC3E}">
        <p14:creationId xmlns:p14="http://schemas.microsoft.com/office/powerpoint/2010/main" val="2463577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F7A241-5CE7-4B0B-993A-35B0877BF20C}" type="slidenum">
              <a:rPr lang="zh-CN" altLang="en-US" smtClean="0"/>
              <a:t>2</a:t>
            </a:fld>
            <a:endParaRPr lang="zh-CN" altLang="en-US"/>
          </a:p>
        </p:txBody>
      </p:sp>
    </p:spTree>
    <p:extLst>
      <p:ext uri="{BB962C8B-B14F-4D97-AF65-F5344CB8AC3E}">
        <p14:creationId xmlns:p14="http://schemas.microsoft.com/office/powerpoint/2010/main" val="254562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819964" y="923186"/>
            <a:ext cx="7488832" cy="3312368"/>
            <a:chOff x="755576" y="915566"/>
            <a:chExt cx="7488832" cy="3312368"/>
          </a:xfrm>
        </p:grpSpPr>
        <p:grpSp>
          <p:nvGrpSpPr>
            <p:cNvPr id="2" name="Group 1"/>
            <p:cNvGrpSpPr/>
            <p:nvPr userDrawn="1"/>
          </p:nvGrpSpPr>
          <p:grpSpPr>
            <a:xfrm>
              <a:off x="755576" y="915566"/>
              <a:ext cx="787841" cy="576064"/>
              <a:chOff x="1184343" y="908720"/>
              <a:chExt cx="1083281" cy="792088"/>
            </a:xfrm>
            <a:solidFill>
              <a:schemeClr val="tx1">
                <a:lumMod val="75000"/>
                <a:lumOff val="25000"/>
              </a:schemeClr>
            </a:solidFill>
          </p:grpSpPr>
          <p:sp>
            <p:nvSpPr>
              <p:cNvPr id="3" name="Rectangle 2"/>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Group 4"/>
            <p:cNvGrpSpPr/>
            <p:nvPr userDrawn="1"/>
          </p:nvGrpSpPr>
          <p:grpSpPr>
            <a:xfrm flipV="1">
              <a:off x="758857" y="3651870"/>
              <a:ext cx="787841" cy="576064"/>
              <a:chOff x="1184343" y="908720"/>
              <a:chExt cx="1083281" cy="792088"/>
            </a:xfrm>
            <a:solidFill>
              <a:schemeClr val="tx1">
                <a:lumMod val="75000"/>
                <a:lumOff val="25000"/>
              </a:schemeClr>
            </a:solidFill>
          </p:grpSpPr>
          <p:sp>
            <p:nvSpPr>
              <p:cNvPr id="6" name="Rectangle 5"/>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userDrawn="1"/>
          </p:nvGrpSpPr>
          <p:grpSpPr>
            <a:xfrm flipH="1">
              <a:off x="7453286" y="915566"/>
              <a:ext cx="787841" cy="576064"/>
              <a:chOff x="1184343" y="908720"/>
              <a:chExt cx="1083281" cy="792088"/>
            </a:xfrm>
            <a:solidFill>
              <a:schemeClr val="tx1">
                <a:lumMod val="75000"/>
                <a:lumOff val="25000"/>
              </a:schemeClr>
            </a:solidFill>
          </p:grpSpPr>
          <p:sp>
            <p:nvSpPr>
              <p:cNvPr id="9" name="Rectangle 8"/>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Group 10"/>
            <p:cNvGrpSpPr/>
            <p:nvPr userDrawn="1"/>
          </p:nvGrpSpPr>
          <p:grpSpPr>
            <a:xfrm flipH="1" flipV="1">
              <a:off x="7456567" y="3651870"/>
              <a:ext cx="787841" cy="576064"/>
              <a:chOff x="1184343" y="908720"/>
              <a:chExt cx="1083281" cy="792088"/>
            </a:xfrm>
            <a:solidFill>
              <a:schemeClr val="tx1">
                <a:lumMod val="75000"/>
                <a:lumOff val="25000"/>
              </a:schemeClr>
            </a:solidFill>
          </p:grpSpPr>
          <p:sp>
            <p:nvSpPr>
              <p:cNvPr id="12" name="Rectangle 11"/>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4" name="TextBox 13"/>
          <p:cNvSpPr txBox="1"/>
          <p:nvPr userDrawn="1"/>
        </p:nvSpPr>
        <p:spPr>
          <a:xfrm>
            <a:off x="3452482" y="604461"/>
            <a:ext cx="2222083" cy="769441"/>
          </a:xfrm>
          <a:prstGeom prst="rect">
            <a:avLst/>
          </a:prstGeom>
          <a:noFill/>
        </p:spPr>
        <p:txBody>
          <a:bodyPr wrap="none" rtlCol="0">
            <a:spAutoFit/>
          </a:bodyPr>
          <a:lstStyle/>
          <a:p>
            <a:pPr algn="ctr"/>
            <a:r>
              <a:rPr lang="en-US" altLang="ko-KR" sz="4400" b="1" dirty="0" smtClean="0">
                <a:solidFill>
                  <a:schemeClr val="tx1">
                    <a:lumMod val="75000"/>
                    <a:lumOff val="25000"/>
                  </a:schemeClr>
                </a:solidFill>
                <a:latin typeface="Arial" pitchFamily="34" charset="0"/>
                <a:cs typeface="Arial" pitchFamily="34" charset="0"/>
              </a:rPr>
              <a:t>DRONE</a:t>
            </a:r>
            <a:endParaRPr lang="ko-KR" altLang="en-US" sz="4400" b="1" dirty="0">
              <a:solidFill>
                <a:schemeClr val="tx1">
                  <a:lumMod val="75000"/>
                  <a:lumOff val="25000"/>
                </a:schemeClr>
              </a:solidFill>
              <a:latin typeface="Arial" pitchFamily="34" charset="0"/>
              <a:cs typeface="Arial" pitchFamily="34" charset="0"/>
            </a:endParaRPr>
          </a:p>
        </p:txBody>
      </p:sp>
      <p:pic>
        <p:nvPicPr>
          <p:cNvPr id="16" name="Picture 2" descr="E:\002-KIMS BUSINESS\007-02-ALLPPT-Contents\T-001-2016-05\0502\07.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6718" y="540392"/>
            <a:ext cx="7853610" cy="443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98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819964" y="923186"/>
            <a:ext cx="7488832" cy="3312368"/>
            <a:chOff x="755576" y="915566"/>
            <a:chExt cx="7488832" cy="3312368"/>
          </a:xfrm>
        </p:grpSpPr>
        <p:grpSp>
          <p:nvGrpSpPr>
            <p:cNvPr id="2" name="Group 1"/>
            <p:cNvGrpSpPr/>
            <p:nvPr userDrawn="1"/>
          </p:nvGrpSpPr>
          <p:grpSpPr>
            <a:xfrm>
              <a:off x="755576" y="915566"/>
              <a:ext cx="787841" cy="576064"/>
              <a:chOff x="1184343" y="908720"/>
              <a:chExt cx="1083281" cy="792088"/>
            </a:xfrm>
            <a:solidFill>
              <a:schemeClr val="tx1">
                <a:lumMod val="75000"/>
                <a:lumOff val="25000"/>
              </a:schemeClr>
            </a:solidFill>
          </p:grpSpPr>
          <p:sp>
            <p:nvSpPr>
              <p:cNvPr id="3" name="Rectangle 2"/>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Group 4"/>
            <p:cNvGrpSpPr/>
            <p:nvPr userDrawn="1"/>
          </p:nvGrpSpPr>
          <p:grpSpPr>
            <a:xfrm flipV="1">
              <a:off x="758857" y="3651870"/>
              <a:ext cx="787841" cy="576064"/>
              <a:chOff x="1184343" y="908720"/>
              <a:chExt cx="1083281" cy="792088"/>
            </a:xfrm>
            <a:solidFill>
              <a:schemeClr val="tx1">
                <a:lumMod val="75000"/>
                <a:lumOff val="25000"/>
              </a:schemeClr>
            </a:solidFill>
          </p:grpSpPr>
          <p:sp>
            <p:nvSpPr>
              <p:cNvPr id="6" name="Rectangle 5"/>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userDrawn="1"/>
          </p:nvGrpSpPr>
          <p:grpSpPr>
            <a:xfrm flipH="1">
              <a:off x="7453286" y="915566"/>
              <a:ext cx="787841" cy="576064"/>
              <a:chOff x="1184343" y="908720"/>
              <a:chExt cx="1083281" cy="792088"/>
            </a:xfrm>
            <a:solidFill>
              <a:schemeClr val="tx1">
                <a:lumMod val="75000"/>
                <a:lumOff val="25000"/>
              </a:schemeClr>
            </a:solidFill>
          </p:grpSpPr>
          <p:sp>
            <p:nvSpPr>
              <p:cNvPr id="9" name="Rectangle 8"/>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Group 10"/>
            <p:cNvGrpSpPr/>
            <p:nvPr userDrawn="1"/>
          </p:nvGrpSpPr>
          <p:grpSpPr>
            <a:xfrm flipH="1" flipV="1">
              <a:off x="7456567" y="3651870"/>
              <a:ext cx="787841" cy="576064"/>
              <a:chOff x="1184343" y="908720"/>
              <a:chExt cx="1083281" cy="792088"/>
            </a:xfrm>
            <a:solidFill>
              <a:schemeClr val="tx1">
                <a:lumMod val="75000"/>
                <a:lumOff val="25000"/>
              </a:schemeClr>
            </a:solidFill>
          </p:grpSpPr>
          <p:sp>
            <p:nvSpPr>
              <p:cNvPr id="12" name="Rectangle 11"/>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4" name="TextBox 13"/>
          <p:cNvSpPr txBox="1"/>
          <p:nvPr userDrawn="1"/>
        </p:nvSpPr>
        <p:spPr>
          <a:xfrm>
            <a:off x="3452482" y="604461"/>
            <a:ext cx="2222083" cy="769441"/>
          </a:xfrm>
          <a:prstGeom prst="rect">
            <a:avLst/>
          </a:prstGeom>
          <a:noFill/>
        </p:spPr>
        <p:txBody>
          <a:bodyPr wrap="none" rtlCol="0">
            <a:spAutoFit/>
          </a:bodyPr>
          <a:lstStyle/>
          <a:p>
            <a:pPr algn="ctr"/>
            <a:r>
              <a:rPr lang="en-US" altLang="ko-KR" sz="4400" b="1" dirty="0" smtClean="0">
                <a:solidFill>
                  <a:schemeClr val="tx1">
                    <a:lumMod val="75000"/>
                    <a:lumOff val="25000"/>
                  </a:schemeClr>
                </a:solidFill>
                <a:latin typeface="Arial" pitchFamily="34" charset="0"/>
                <a:cs typeface="Arial" pitchFamily="34" charset="0"/>
              </a:rPr>
              <a:t>DRONE</a:t>
            </a:r>
            <a:endParaRPr lang="ko-KR" altLang="en-US" sz="4400" b="1" dirty="0">
              <a:solidFill>
                <a:schemeClr val="tx1">
                  <a:lumMod val="75000"/>
                  <a:lumOff val="25000"/>
                </a:schemeClr>
              </a:solidFill>
              <a:latin typeface="Arial" pitchFamily="34" charset="0"/>
              <a:cs typeface="Arial" pitchFamily="34" charset="0"/>
            </a:endParaRPr>
          </a:p>
        </p:txBody>
      </p:sp>
      <p:pic>
        <p:nvPicPr>
          <p:cNvPr id="16" name="Picture 2" descr="E:\002-KIMS BUSINESS\007-02-ALLPPT-Contents\T-001-2016-05\0502\07.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6718" y="540392"/>
            <a:ext cx="7853610" cy="443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542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1165164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819964" y="923186"/>
            <a:ext cx="7488832" cy="3312368"/>
            <a:chOff x="755576" y="915566"/>
            <a:chExt cx="7488832" cy="3312368"/>
          </a:xfrm>
        </p:grpSpPr>
        <p:grpSp>
          <p:nvGrpSpPr>
            <p:cNvPr id="2" name="Group 1"/>
            <p:cNvGrpSpPr/>
            <p:nvPr userDrawn="1"/>
          </p:nvGrpSpPr>
          <p:grpSpPr>
            <a:xfrm>
              <a:off x="755576" y="915566"/>
              <a:ext cx="787841" cy="576064"/>
              <a:chOff x="1184343" y="908720"/>
              <a:chExt cx="1083281" cy="792088"/>
            </a:xfrm>
            <a:solidFill>
              <a:schemeClr val="tx1">
                <a:lumMod val="75000"/>
                <a:lumOff val="25000"/>
              </a:schemeClr>
            </a:solidFill>
          </p:grpSpPr>
          <p:sp>
            <p:nvSpPr>
              <p:cNvPr id="3" name="Rectangle 2"/>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Group 4"/>
            <p:cNvGrpSpPr/>
            <p:nvPr userDrawn="1"/>
          </p:nvGrpSpPr>
          <p:grpSpPr>
            <a:xfrm flipV="1">
              <a:off x="758857" y="3651870"/>
              <a:ext cx="787841" cy="576064"/>
              <a:chOff x="1184343" y="908720"/>
              <a:chExt cx="1083281" cy="792088"/>
            </a:xfrm>
            <a:solidFill>
              <a:schemeClr val="tx1">
                <a:lumMod val="75000"/>
                <a:lumOff val="25000"/>
              </a:schemeClr>
            </a:solidFill>
          </p:grpSpPr>
          <p:sp>
            <p:nvSpPr>
              <p:cNvPr id="6" name="Rectangle 5"/>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userDrawn="1"/>
          </p:nvGrpSpPr>
          <p:grpSpPr>
            <a:xfrm flipH="1">
              <a:off x="7453286" y="915566"/>
              <a:ext cx="787841" cy="576064"/>
              <a:chOff x="1184343" y="908720"/>
              <a:chExt cx="1083281" cy="792088"/>
            </a:xfrm>
            <a:solidFill>
              <a:schemeClr val="tx1">
                <a:lumMod val="75000"/>
                <a:lumOff val="25000"/>
              </a:schemeClr>
            </a:solidFill>
          </p:grpSpPr>
          <p:sp>
            <p:nvSpPr>
              <p:cNvPr id="9" name="Rectangle 8"/>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Group 10"/>
            <p:cNvGrpSpPr/>
            <p:nvPr userDrawn="1"/>
          </p:nvGrpSpPr>
          <p:grpSpPr>
            <a:xfrm flipH="1" flipV="1">
              <a:off x="7456567" y="3651870"/>
              <a:ext cx="787841" cy="576064"/>
              <a:chOff x="1184343" y="908720"/>
              <a:chExt cx="1083281" cy="792088"/>
            </a:xfrm>
            <a:solidFill>
              <a:schemeClr val="tx1">
                <a:lumMod val="75000"/>
                <a:lumOff val="25000"/>
              </a:schemeClr>
            </a:solidFill>
          </p:grpSpPr>
          <p:sp>
            <p:nvSpPr>
              <p:cNvPr id="12" name="Rectangle 11"/>
              <p:cNvSpPr/>
              <p:nvPr/>
            </p:nvSpPr>
            <p:spPr>
              <a:xfrm>
                <a:off x="1187624" y="908720"/>
                <a:ext cx="108000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p:nvSpPr>
            <p:spPr>
              <a:xfrm rot="16200000">
                <a:off x="896311" y="1196752"/>
                <a:ext cx="792088"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4" name="TextBox 13"/>
          <p:cNvSpPr txBox="1"/>
          <p:nvPr userDrawn="1"/>
        </p:nvSpPr>
        <p:spPr>
          <a:xfrm>
            <a:off x="3452482" y="604461"/>
            <a:ext cx="2222083" cy="769441"/>
          </a:xfrm>
          <a:prstGeom prst="rect">
            <a:avLst/>
          </a:prstGeom>
          <a:noFill/>
        </p:spPr>
        <p:txBody>
          <a:bodyPr wrap="none" rtlCol="0">
            <a:spAutoFit/>
          </a:bodyPr>
          <a:lstStyle/>
          <a:p>
            <a:pPr algn="ctr"/>
            <a:r>
              <a:rPr lang="en-US" altLang="ko-KR" sz="4400" b="1" dirty="0" smtClean="0">
                <a:solidFill>
                  <a:schemeClr val="tx1">
                    <a:lumMod val="75000"/>
                    <a:lumOff val="25000"/>
                  </a:schemeClr>
                </a:solidFill>
                <a:latin typeface="Arial" pitchFamily="34" charset="0"/>
                <a:cs typeface="Arial" pitchFamily="34" charset="0"/>
              </a:rPr>
              <a:t>DRONE</a:t>
            </a:r>
            <a:endParaRPr lang="ko-KR" altLang="en-US" sz="4400" b="1" dirty="0">
              <a:solidFill>
                <a:schemeClr val="tx1">
                  <a:lumMod val="75000"/>
                  <a:lumOff val="25000"/>
                </a:schemeClr>
              </a:solidFill>
              <a:latin typeface="Arial" pitchFamily="34" charset="0"/>
              <a:cs typeface="Arial" pitchFamily="34" charset="0"/>
            </a:endParaRPr>
          </a:p>
        </p:txBody>
      </p:sp>
      <p:pic>
        <p:nvPicPr>
          <p:cNvPr id="16" name="Picture 2" descr="E:\002-KIMS BUSINESS\007-02-ALLPPT-Contents\T-001-2016-05\0502\07.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6718" y="540392"/>
            <a:ext cx="7853610" cy="443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985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3665637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745260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t>8/31/2018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t>8/31/2018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t>8/31/2018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t>8/31/2018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8/31/2018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8/31/2018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8/31/2018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t>8/31/2018</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739" r:id="rId12"/>
    <p:sldLayoutId id="2147483740" r:id="rId13"/>
    <p:sldLayoutId id="2147483741" r:id="rId14"/>
    <p:sldLayoutId id="2147483742" r:id="rId15"/>
    <p:sldLayoutId id="2147483743" r:id="rId16"/>
    <p:sldLayoutId id="2147483738"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âtraffic sign recognition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3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9746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fontScale="92500" lnSpcReduction="20000"/>
          </a:bodyPr>
          <a:lstStyle/>
          <a:p>
            <a:pPr marL="457200" indent="-457200">
              <a:buFont typeface="Wingdings" panose="05000000000000000000" pitchFamily="2" charset="2"/>
              <a:buChar char="Ø"/>
            </a:pPr>
            <a:r>
              <a:rPr lang="zh-CN" altLang="en-US" sz="3500" dirty="0" smtClean="0">
                <a:solidFill>
                  <a:schemeClr val="tx1">
                    <a:lumMod val="65000"/>
                    <a:lumOff val="35000"/>
                  </a:schemeClr>
                </a:solidFill>
                <a:latin typeface="微软雅黑" panose="020B0503020204020204" pitchFamily="34" charset="-122"/>
                <a:ea typeface="微软雅黑" panose="020B0503020204020204" pitchFamily="34" charset="-122"/>
              </a:rPr>
              <a:t>弧</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线</a:t>
            </a:r>
            <a:r>
              <a:rPr lang="zh-CN" altLang="en-US" sz="3000" dirty="0" smtClean="0">
                <a:solidFill>
                  <a:schemeClr val="tx1">
                    <a:lumMod val="65000"/>
                    <a:lumOff val="35000"/>
                  </a:schemeClr>
                </a:solidFill>
                <a:latin typeface="微软雅黑" panose="020B0503020204020204" pitchFamily="34" charset="-122"/>
                <a:ea typeface="微软雅黑" panose="020B0503020204020204" pitchFamily="34" charset="-122"/>
              </a:rPr>
              <a:t>提</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取</a:t>
            </a:r>
            <a:endPar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边缘检测</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弧线检测</a:t>
            </a:r>
            <a:endParaRPr lang="en-US" altLang="zh-CN" sz="2400" b="1"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弧线凸型检测</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象限综合分类</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rotWithShape="1">
          <a:blip r:embed="rId2"/>
          <a:srcRect r="35420"/>
          <a:stretch/>
        </p:blipFill>
        <p:spPr>
          <a:xfrm>
            <a:off x="3923928" y="1028929"/>
            <a:ext cx="4536503" cy="1323147"/>
          </a:xfrm>
          <a:prstGeom prst="rect">
            <a:avLst/>
          </a:prstGeom>
        </p:spPr>
      </p:pic>
      <p:pic>
        <p:nvPicPr>
          <p:cNvPr id="5" name="图片 4"/>
          <p:cNvPicPr>
            <a:picLocks noChangeAspect="1"/>
          </p:cNvPicPr>
          <p:nvPr/>
        </p:nvPicPr>
        <p:blipFill>
          <a:blip r:embed="rId3"/>
          <a:stretch>
            <a:fillRect/>
          </a:stretch>
        </p:blipFill>
        <p:spPr>
          <a:xfrm>
            <a:off x="3635896" y="2423157"/>
            <a:ext cx="5440317" cy="400621"/>
          </a:xfrm>
          <a:prstGeom prst="rect">
            <a:avLst/>
          </a:prstGeom>
        </p:spPr>
      </p:pic>
      <p:pic>
        <p:nvPicPr>
          <p:cNvPr id="7" name="图片 6"/>
          <p:cNvPicPr>
            <a:picLocks noChangeAspect="1"/>
          </p:cNvPicPr>
          <p:nvPr/>
        </p:nvPicPr>
        <p:blipFill>
          <a:blip r:embed="rId4"/>
          <a:stretch>
            <a:fillRect/>
          </a:stretch>
        </p:blipFill>
        <p:spPr>
          <a:xfrm>
            <a:off x="4860032" y="2931790"/>
            <a:ext cx="2592288" cy="1577203"/>
          </a:xfrm>
          <a:prstGeom prst="rect">
            <a:avLst/>
          </a:prstGeom>
        </p:spPr>
      </p:pic>
    </p:spTree>
    <p:extLst>
      <p:ext uri="{BB962C8B-B14F-4D97-AF65-F5344CB8AC3E}">
        <p14:creationId xmlns:p14="http://schemas.microsoft.com/office/powerpoint/2010/main" val="22987794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fontScale="92500" lnSpcReduction="20000"/>
          </a:bodyPr>
          <a:lstStyle/>
          <a:p>
            <a:pPr marL="457200" indent="-457200">
              <a:buFont typeface="Wingdings" panose="05000000000000000000" pitchFamily="2" charset="2"/>
              <a:buChar char="Ø"/>
            </a:pPr>
            <a:r>
              <a:rPr lang="zh-CN" altLang="en-US" sz="3500" dirty="0" smtClean="0">
                <a:solidFill>
                  <a:schemeClr val="tx1">
                    <a:lumMod val="65000"/>
                    <a:lumOff val="35000"/>
                  </a:schemeClr>
                </a:solidFill>
                <a:latin typeface="微软雅黑" panose="020B0503020204020204" pitchFamily="34" charset="-122"/>
                <a:ea typeface="微软雅黑" panose="020B0503020204020204" pitchFamily="34" charset="-122"/>
              </a:rPr>
              <a:t>弧</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线</a:t>
            </a:r>
            <a:r>
              <a:rPr lang="zh-CN" altLang="en-US" sz="3000" dirty="0" smtClean="0">
                <a:solidFill>
                  <a:schemeClr val="tx1">
                    <a:lumMod val="65000"/>
                    <a:lumOff val="35000"/>
                  </a:schemeClr>
                </a:solidFill>
                <a:latin typeface="微软雅黑" panose="020B0503020204020204" pitchFamily="34" charset="-122"/>
                <a:ea typeface="微软雅黑" panose="020B0503020204020204" pitchFamily="34" charset="-122"/>
              </a:rPr>
              <a:t>提</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取</a:t>
            </a:r>
            <a:endPar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边缘检测</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弧线检测</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弧线凸型检测</a:t>
            </a:r>
            <a:endParaRPr lang="en-US" altLang="zh-CN" sz="2400" b="1"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象限综合分类</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a:stretch>
            <a:fillRect/>
          </a:stretch>
        </p:blipFill>
        <p:spPr>
          <a:xfrm>
            <a:off x="3923928" y="2139702"/>
            <a:ext cx="4611787" cy="1311609"/>
          </a:xfrm>
          <a:prstGeom prst="rect">
            <a:avLst/>
          </a:prstGeom>
        </p:spPr>
      </p:pic>
    </p:spTree>
    <p:extLst>
      <p:ext uri="{BB962C8B-B14F-4D97-AF65-F5344CB8AC3E}">
        <p14:creationId xmlns:p14="http://schemas.microsoft.com/office/powerpoint/2010/main" val="14156755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fontScale="92500" lnSpcReduction="20000"/>
          </a:bodyPr>
          <a:lstStyle/>
          <a:p>
            <a:pPr marL="457200" indent="-457200">
              <a:buFont typeface="Wingdings" panose="05000000000000000000" pitchFamily="2" charset="2"/>
              <a:buChar char="Ø"/>
            </a:pPr>
            <a:r>
              <a:rPr lang="zh-CN" altLang="en-US" sz="3500" dirty="0" smtClean="0">
                <a:solidFill>
                  <a:schemeClr val="tx1">
                    <a:lumMod val="65000"/>
                    <a:lumOff val="35000"/>
                  </a:schemeClr>
                </a:solidFill>
                <a:latin typeface="微软雅黑" panose="020B0503020204020204" pitchFamily="34" charset="-122"/>
                <a:ea typeface="微软雅黑" panose="020B0503020204020204" pitchFamily="34" charset="-122"/>
              </a:rPr>
              <a:t>弧</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线</a:t>
            </a:r>
            <a:r>
              <a:rPr lang="zh-CN" altLang="en-US" sz="3000" dirty="0" smtClean="0">
                <a:solidFill>
                  <a:schemeClr val="tx1">
                    <a:lumMod val="65000"/>
                    <a:lumOff val="35000"/>
                  </a:schemeClr>
                </a:solidFill>
                <a:latin typeface="微软雅黑" panose="020B0503020204020204" pitchFamily="34" charset="-122"/>
                <a:ea typeface="微软雅黑" panose="020B0503020204020204" pitchFamily="34" charset="-122"/>
              </a:rPr>
              <a:t>提</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取</a:t>
            </a:r>
            <a:endPar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边缘检测</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弧线检测</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弧线凸型检测</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象限综合分类</a:t>
            </a:r>
            <a:endParaRPr lang="en-US" altLang="zh-CN" sz="2400" b="1" dirty="0" smtClean="0">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stretch>
            <a:fillRect/>
          </a:stretch>
        </p:blipFill>
        <p:spPr>
          <a:xfrm>
            <a:off x="3779912" y="1131590"/>
            <a:ext cx="4680520" cy="3619349"/>
          </a:xfrm>
          <a:prstGeom prst="rect">
            <a:avLst/>
          </a:prstGeom>
        </p:spPr>
      </p:pic>
    </p:spTree>
    <p:extLst>
      <p:ext uri="{BB962C8B-B14F-4D97-AF65-F5344CB8AC3E}">
        <p14:creationId xmlns:p14="http://schemas.microsoft.com/office/powerpoint/2010/main" val="704598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a:bodyPr>
          <a:lstStyle/>
          <a:p>
            <a:pPr marL="457200" indent="-457200">
              <a:buFont typeface="Wingdings" panose="05000000000000000000" pitchFamily="2" charset="2"/>
              <a:buChar char="Ø"/>
            </a:pPr>
            <a:r>
              <a:rPr lang="zh-CN" altLang="en-US" sz="3500" dirty="0" smtClean="0">
                <a:solidFill>
                  <a:schemeClr val="tx1"/>
                </a:solidFill>
                <a:latin typeface="微软雅黑" panose="020B0503020204020204" pitchFamily="34" charset="-122"/>
                <a:ea typeface="微软雅黑" panose="020B0503020204020204" pitchFamily="34" charset="-122"/>
              </a:rPr>
              <a:t>圆</a:t>
            </a:r>
            <a:r>
              <a:rPr lang="zh-CN" altLang="en-US" sz="2800" dirty="0" smtClean="0">
                <a:solidFill>
                  <a:schemeClr val="tx1"/>
                </a:solidFill>
                <a:latin typeface="微软雅黑" panose="020B0503020204020204" pitchFamily="34" charset="-122"/>
                <a:ea typeface="微软雅黑" panose="020B0503020204020204" pitchFamily="34" charset="-122"/>
              </a:rPr>
              <a:t>形</a:t>
            </a:r>
            <a:r>
              <a:rPr lang="zh-CN" altLang="en-US" sz="3000" dirty="0">
                <a:solidFill>
                  <a:schemeClr val="tx1"/>
                </a:solidFill>
                <a:latin typeface="微软雅黑" panose="020B0503020204020204" pitchFamily="34" charset="-122"/>
                <a:ea typeface="微软雅黑" panose="020B0503020204020204" pitchFamily="34" charset="-122"/>
              </a:rPr>
              <a:t>检测</a:t>
            </a:r>
            <a:endParaRPr lang="en-US" altLang="zh-CN" sz="2800" dirty="0" smtClean="0">
              <a:solidFill>
                <a:schemeClr val="tx1"/>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选择弧线</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中心估计</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参数估计</a:t>
            </a:r>
            <a:endParaRPr lang="en-US" altLang="zh-CN" sz="2400" dirty="0" smtClean="0">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775796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a:bodyPr>
          <a:lstStyle/>
          <a:p>
            <a:pPr marL="457200" indent="-457200">
              <a:buFont typeface="Wingdings" panose="05000000000000000000" pitchFamily="2" charset="2"/>
              <a:buChar char="Ø"/>
            </a:pPr>
            <a:r>
              <a:rPr lang="zh-CN" altLang="en-US" sz="3500" dirty="0" smtClean="0">
                <a:solidFill>
                  <a:schemeClr val="tx1">
                    <a:lumMod val="65000"/>
                    <a:lumOff val="35000"/>
                  </a:schemeClr>
                </a:solidFill>
                <a:latin typeface="微软雅黑" panose="020B0503020204020204" pitchFamily="34" charset="-122"/>
                <a:ea typeface="微软雅黑" panose="020B0503020204020204" pitchFamily="34" charset="-122"/>
              </a:rPr>
              <a:t>圆</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形</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rPr>
              <a:t>检测</a:t>
            </a:r>
            <a:endPar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选择弧线</a:t>
            </a:r>
            <a:endParaRPr lang="en-US" altLang="zh-CN" sz="2400" b="1"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中心估计</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参数估计</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左大括号 3"/>
          <p:cNvSpPr/>
          <p:nvPr/>
        </p:nvSpPr>
        <p:spPr>
          <a:xfrm>
            <a:off x="3203848" y="1710106"/>
            <a:ext cx="1368152" cy="1221684"/>
          </a:xfrm>
          <a:prstGeom prst="leftBrace">
            <a:avLst>
              <a:gd name="adj1" fmla="val 6254"/>
              <a:gd name="adj2" fmla="val 4064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内容占位符 2"/>
          <p:cNvSpPr>
            <a:spLocks noGrp="1"/>
          </p:cNvSpPr>
          <p:nvPr>
            <p:ph idx="1"/>
          </p:nvPr>
        </p:nvSpPr>
        <p:spPr>
          <a:xfrm>
            <a:off x="4775026" y="879562"/>
            <a:ext cx="4176464" cy="2808312"/>
          </a:xfrm>
        </p:spPr>
        <p:txBody>
          <a:bodyPr>
            <a:normAutofit/>
          </a:bodyPr>
          <a:lstStyle/>
          <a:p>
            <a:pPr marL="457200" indent="-457200">
              <a:lnSpc>
                <a:spcPct val="150000"/>
              </a:lnSpc>
              <a:buFont typeface="Wingdings" panose="05000000000000000000" pitchFamily="2" charset="2"/>
              <a:buChar char="u"/>
            </a:pPr>
            <a:r>
              <a:rPr lang="zh-CN" altLang="en-US" dirty="0" smtClean="0">
                <a:latin typeface="微软雅黑" panose="020B0503020204020204" pitchFamily="34" charset="-122"/>
                <a:ea typeface="微软雅黑" panose="020B0503020204020204" pitchFamily="34" charset="-122"/>
              </a:rPr>
              <a:t>凸型限制</a:t>
            </a:r>
            <a:endParaRPr lang="en-US" altLang="zh-CN" dirty="0" smtClean="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u"/>
            </a:pPr>
            <a:r>
              <a:rPr lang="zh-CN" altLang="en-US" dirty="0" smtClean="0">
                <a:latin typeface="微软雅黑" panose="020B0503020204020204" pitchFamily="34" charset="-122"/>
                <a:ea typeface="微软雅黑" panose="020B0503020204020204" pitchFamily="34" charset="-122"/>
              </a:rPr>
              <a:t>位置限制</a:t>
            </a:r>
            <a:endParaRPr lang="en-US" altLang="zh-CN" dirty="0" smtClean="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u"/>
            </a:pPr>
            <a:r>
              <a:rPr lang="zh-CN" altLang="en-US" dirty="0" smtClean="0">
                <a:latin typeface="微软雅黑" panose="020B0503020204020204" pitchFamily="34" charset="-122"/>
                <a:ea typeface="微软雅黑" panose="020B0503020204020204" pitchFamily="34" charset="-122"/>
              </a:rPr>
              <a:t>相同椭圆限制</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3236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a:bodyPr>
          <a:lstStyle/>
          <a:p>
            <a:pPr marL="457200" indent="-457200">
              <a:buFont typeface="Wingdings" panose="05000000000000000000" pitchFamily="2" charset="2"/>
              <a:buChar char="Ø"/>
            </a:pPr>
            <a:r>
              <a:rPr lang="zh-CN" altLang="en-US" sz="3500" dirty="0" smtClean="0">
                <a:solidFill>
                  <a:schemeClr val="tx1">
                    <a:lumMod val="65000"/>
                    <a:lumOff val="35000"/>
                  </a:schemeClr>
                </a:solidFill>
                <a:latin typeface="微软雅黑" panose="020B0503020204020204" pitchFamily="34" charset="-122"/>
                <a:ea typeface="微软雅黑" panose="020B0503020204020204" pitchFamily="34" charset="-122"/>
              </a:rPr>
              <a:t>圆</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形</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rPr>
              <a:t>检测</a:t>
            </a:r>
            <a:endPar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选择弧线</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中心估计</a:t>
            </a:r>
            <a:endParaRPr lang="en-US" altLang="zh-CN" sz="2400" b="1"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参数估计</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a:stretch>
            <a:fillRect/>
          </a:stretch>
        </p:blipFill>
        <p:spPr>
          <a:xfrm>
            <a:off x="3491880" y="1491630"/>
            <a:ext cx="5466041" cy="2877121"/>
          </a:xfrm>
          <a:prstGeom prst="rect">
            <a:avLst/>
          </a:prstGeom>
        </p:spPr>
      </p:pic>
    </p:spTree>
    <p:extLst>
      <p:ext uri="{BB962C8B-B14F-4D97-AF65-F5344CB8AC3E}">
        <p14:creationId xmlns:p14="http://schemas.microsoft.com/office/powerpoint/2010/main" val="3636441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a:bodyPr>
          <a:lstStyle/>
          <a:p>
            <a:pPr marL="457200" indent="-457200">
              <a:buFont typeface="Wingdings" panose="05000000000000000000" pitchFamily="2" charset="2"/>
              <a:buChar char="Ø"/>
            </a:pPr>
            <a:r>
              <a:rPr lang="zh-CN" altLang="en-US" sz="3500" dirty="0" smtClean="0">
                <a:solidFill>
                  <a:schemeClr val="tx1">
                    <a:lumMod val="65000"/>
                    <a:lumOff val="35000"/>
                  </a:schemeClr>
                </a:solidFill>
                <a:latin typeface="微软雅黑" panose="020B0503020204020204" pitchFamily="34" charset="-122"/>
                <a:ea typeface="微软雅黑" panose="020B0503020204020204" pitchFamily="34" charset="-122"/>
              </a:rPr>
              <a:t>圆</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形</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rPr>
              <a:t>检测</a:t>
            </a:r>
            <a:endPar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选择弧线</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中心估计</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参数估计</a:t>
            </a:r>
            <a:endParaRPr lang="en-US" altLang="zh-CN" sz="2400" b="1" dirty="0" smtClean="0">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3347864" y="2067694"/>
            <a:ext cx="5243743" cy="1264320"/>
          </a:xfrm>
          <a:prstGeom prst="rect">
            <a:avLst/>
          </a:prstGeom>
        </p:spPr>
        <p:txBody>
          <a:bodyPr wrap="none">
            <a:spAutoFit/>
          </a:bodyPr>
          <a:lstStyle/>
          <a:p>
            <a:pPr marL="742950" lvl="1">
              <a:lnSpc>
                <a:spcPct val="170000"/>
              </a:lnSpc>
            </a:pPr>
            <a:r>
              <a:rPr lang="zh-CN" altLang="en-US" sz="2400" dirty="0" smtClean="0">
                <a:latin typeface="微软雅黑" panose="020B0503020204020204" pitchFamily="34" charset="-122"/>
                <a:ea typeface="微软雅黑" panose="020B0503020204020204" pitchFamily="34" charset="-122"/>
              </a:rPr>
              <a:t>利用三元组        </a:t>
            </a:r>
            <a:endParaRPr lang="en-US" altLang="zh-CN" sz="2400" dirty="0" smtClean="0">
              <a:latin typeface="微软雅黑" panose="020B0503020204020204" pitchFamily="34" charset="-122"/>
              <a:ea typeface="微软雅黑" panose="020B0503020204020204" pitchFamily="34" charset="-122"/>
            </a:endParaRPr>
          </a:p>
          <a:p>
            <a:pPr marL="742950" lvl="1">
              <a:lnSpc>
                <a:spcPct val="170000"/>
              </a:lnSpc>
            </a:pPr>
            <a:r>
              <a:rPr lang="zh-CN" altLang="en-US" sz="2400" dirty="0" smtClean="0">
                <a:latin typeface="微软雅黑" panose="020B0503020204020204" pitchFamily="34" charset="-122"/>
                <a:ea typeface="微软雅黑" panose="020B0503020204020204" pitchFamily="34" charset="-122"/>
              </a:rPr>
              <a:t>参数估计获取椭圆的长短轴长度</a:t>
            </a:r>
            <a:endParaRPr lang="en-US" altLang="zh-CN"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889702" y="2195029"/>
            <a:ext cx="2181225" cy="504825"/>
          </a:xfrm>
          <a:prstGeom prst="rect">
            <a:avLst/>
          </a:prstGeom>
        </p:spPr>
      </p:pic>
    </p:spTree>
    <p:extLst>
      <p:ext uri="{BB962C8B-B14F-4D97-AF65-F5344CB8AC3E}">
        <p14:creationId xmlns:p14="http://schemas.microsoft.com/office/powerpoint/2010/main" val="13548364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a:bodyPr>
          <a:lstStyle/>
          <a:p>
            <a:pPr marL="457200" indent="-457200">
              <a:buFont typeface="Wingdings" panose="05000000000000000000" pitchFamily="2" charset="2"/>
              <a:buChar char="Ø"/>
            </a:pPr>
            <a:r>
              <a:rPr lang="zh-CN" altLang="en-US" sz="3500" dirty="0" smtClean="0">
                <a:solidFill>
                  <a:schemeClr val="tx1"/>
                </a:solidFill>
                <a:latin typeface="微软雅黑" panose="020B0503020204020204" pitchFamily="34" charset="-122"/>
                <a:ea typeface="微软雅黑" panose="020B0503020204020204" pitchFamily="34" charset="-122"/>
              </a:rPr>
              <a:t>标</a:t>
            </a:r>
            <a:r>
              <a:rPr lang="zh-CN" altLang="en-US" sz="2800" dirty="0" smtClean="0">
                <a:solidFill>
                  <a:schemeClr val="tx1"/>
                </a:solidFill>
                <a:latin typeface="微软雅黑" panose="020B0503020204020204" pitchFamily="34" charset="-122"/>
                <a:ea typeface="微软雅黑" panose="020B0503020204020204" pitchFamily="34" charset="-122"/>
              </a:rPr>
              <a:t>志</a:t>
            </a:r>
            <a:r>
              <a:rPr lang="zh-CN" altLang="en-US" sz="3000" dirty="0">
                <a:solidFill>
                  <a:schemeClr val="tx1"/>
                </a:solidFill>
                <a:latin typeface="微软雅黑" panose="020B0503020204020204" pitchFamily="34" charset="-122"/>
                <a:ea typeface="微软雅黑" panose="020B0503020204020204" pitchFamily="34" charset="-122"/>
              </a:rPr>
              <a:t>提取</a:t>
            </a:r>
            <a:endParaRPr lang="en-US" altLang="zh-CN" sz="2800" dirty="0" smtClean="0">
              <a:solidFill>
                <a:schemeClr val="tx1"/>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圆形验证</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标志切割</a:t>
            </a:r>
            <a:endParaRPr lang="en-US" altLang="zh-CN" sz="2400" dirty="0" smtClean="0">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9957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a:bodyPr>
          <a:lstStyle/>
          <a:p>
            <a:pPr marL="457200" indent="-457200">
              <a:buFont typeface="Wingdings" panose="05000000000000000000" pitchFamily="2" charset="2"/>
              <a:buChar char="Ø"/>
            </a:pPr>
            <a:r>
              <a:rPr lang="zh-CN" altLang="en-US" sz="3500" dirty="0" smtClean="0">
                <a:solidFill>
                  <a:schemeClr val="tx1">
                    <a:lumMod val="65000"/>
                    <a:lumOff val="35000"/>
                  </a:schemeClr>
                </a:solidFill>
                <a:latin typeface="微软雅黑" panose="020B0503020204020204" pitchFamily="34" charset="-122"/>
                <a:ea typeface="微软雅黑" panose="020B0503020204020204" pitchFamily="34" charset="-122"/>
              </a:rPr>
              <a:t>标</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志</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rPr>
              <a:t>提取</a:t>
            </a:r>
            <a:endPar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圆形验证</a:t>
            </a:r>
            <a:endParaRPr lang="en-US" altLang="zh-CN" sz="2400" b="1"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标志切割</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3417652" y="1347614"/>
            <a:ext cx="2473754" cy="1348061"/>
          </a:xfrm>
          <a:prstGeom prst="rect">
            <a:avLst/>
          </a:prstGeom>
        </p:spPr>
        <p:txBody>
          <a:bodyPr wrap="none">
            <a:spAutoFit/>
          </a:bodyPr>
          <a:lstStyle/>
          <a:p>
            <a:pPr marL="742950" lvl="1">
              <a:lnSpc>
                <a:spcPct val="170000"/>
              </a:lnSpc>
            </a:pPr>
            <a:r>
              <a:rPr lang="zh-CN" altLang="en-US" sz="2400" dirty="0" smtClean="0">
                <a:latin typeface="微软雅黑" panose="020B0503020204020204" pitchFamily="34" charset="-122"/>
                <a:ea typeface="微软雅黑" panose="020B0503020204020204" pitchFamily="34" charset="-122"/>
              </a:rPr>
              <a:t>分析候选圆</a:t>
            </a:r>
            <a:endParaRPr lang="en-US" altLang="zh-CN" sz="2400" dirty="0" smtClean="0">
              <a:latin typeface="微软雅黑" panose="020B0503020204020204" pitchFamily="34" charset="-122"/>
              <a:ea typeface="微软雅黑" panose="020B0503020204020204" pitchFamily="34" charset="-122"/>
            </a:endParaRPr>
          </a:p>
          <a:p>
            <a:pPr marL="742950" lvl="1">
              <a:lnSpc>
                <a:spcPct val="170000"/>
              </a:lnSpc>
            </a:pPr>
            <a:r>
              <a:rPr lang="zh-CN" altLang="en-US" sz="2400" dirty="0" smtClean="0">
                <a:latin typeface="微软雅黑" panose="020B0503020204020204" pitchFamily="34" charset="-122"/>
                <a:ea typeface="微软雅黑" panose="020B0503020204020204" pitchFamily="34" charset="-122"/>
              </a:rPr>
              <a:t>做聚类处理</a:t>
            </a:r>
            <a:endParaRPr lang="en-US" altLang="zh-CN"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4211960" y="2839256"/>
            <a:ext cx="3769792" cy="1083419"/>
          </a:xfrm>
          <a:prstGeom prst="rect">
            <a:avLst/>
          </a:prstGeom>
        </p:spPr>
      </p:pic>
    </p:spTree>
    <p:extLst>
      <p:ext uri="{BB962C8B-B14F-4D97-AF65-F5344CB8AC3E}">
        <p14:creationId xmlns:p14="http://schemas.microsoft.com/office/powerpoint/2010/main" val="6143350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a:bodyPr>
          <a:lstStyle/>
          <a:p>
            <a:pPr marL="457200" indent="-457200">
              <a:buFont typeface="Wingdings" panose="05000000000000000000" pitchFamily="2" charset="2"/>
              <a:buChar char="Ø"/>
            </a:pPr>
            <a:r>
              <a:rPr lang="zh-CN" altLang="en-US" sz="3500" dirty="0" smtClean="0">
                <a:solidFill>
                  <a:schemeClr val="tx1"/>
                </a:solidFill>
                <a:latin typeface="微软雅黑" panose="020B0503020204020204" pitchFamily="34" charset="-122"/>
                <a:ea typeface="微软雅黑" panose="020B0503020204020204" pitchFamily="34" charset="-122"/>
              </a:rPr>
              <a:t>标</a:t>
            </a:r>
            <a:r>
              <a:rPr lang="zh-CN" altLang="en-US" sz="2800" dirty="0" smtClean="0">
                <a:solidFill>
                  <a:schemeClr val="tx1"/>
                </a:solidFill>
                <a:latin typeface="微软雅黑" panose="020B0503020204020204" pitchFamily="34" charset="-122"/>
                <a:ea typeface="微软雅黑" panose="020B0503020204020204" pitchFamily="34" charset="-122"/>
              </a:rPr>
              <a:t>志</a:t>
            </a:r>
            <a:r>
              <a:rPr lang="zh-CN" altLang="en-US" sz="3000" dirty="0">
                <a:solidFill>
                  <a:schemeClr val="tx1"/>
                </a:solidFill>
                <a:latin typeface="微软雅黑" panose="020B0503020204020204" pitchFamily="34" charset="-122"/>
                <a:ea typeface="微软雅黑" panose="020B0503020204020204" pitchFamily="34" charset="-122"/>
              </a:rPr>
              <a:t>提取</a:t>
            </a:r>
            <a:endParaRPr lang="en-US" altLang="zh-CN" sz="2800" dirty="0" smtClean="0">
              <a:solidFill>
                <a:schemeClr val="tx1"/>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圆形验证</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标志切割</a:t>
            </a:r>
            <a:endParaRPr lang="en-US" altLang="zh-CN" sz="2400" b="1" dirty="0" smtClean="0">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stretch>
            <a:fillRect/>
          </a:stretch>
        </p:blipFill>
        <p:spPr>
          <a:xfrm>
            <a:off x="3491880" y="2471368"/>
            <a:ext cx="5462191" cy="1056225"/>
          </a:xfrm>
          <a:prstGeom prst="rect">
            <a:avLst/>
          </a:prstGeom>
        </p:spPr>
      </p:pic>
    </p:spTree>
    <p:extLst>
      <p:ext uri="{BB962C8B-B14F-4D97-AF65-F5344CB8AC3E}">
        <p14:creationId xmlns:p14="http://schemas.microsoft.com/office/powerpoint/2010/main" val="1731158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âtraffic sign recognitionâçå¾çæç´¢ç»æ"/>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0"/>
            <a:ext cx="9143999" cy="513235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1419622"/>
            <a:ext cx="9144000" cy="2160240"/>
          </a:xfrm>
          <a:prstGeom prst="rect">
            <a:avLst/>
          </a:prstGeom>
          <a:solidFill>
            <a:srgbClr val="6D6D75">
              <a:alpha val="67059"/>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400" dirty="0" smtClean="0">
                <a:solidFill>
                  <a:schemeClr val="bg1">
                    <a:lumMod val="95000"/>
                  </a:schemeClr>
                </a:solidFill>
                <a:latin typeface="微软雅黑" panose="020B0503020204020204" pitchFamily="34" charset="-122"/>
                <a:ea typeface="微软雅黑" panose="020B0503020204020204" pitchFamily="34" charset="-122"/>
              </a:rPr>
              <a:t>快速圆检测与</a:t>
            </a:r>
            <a:r>
              <a:rPr lang="en-US" altLang="zh-CN" sz="4400" dirty="0" smtClean="0">
                <a:solidFill>
                  <a:schemeClr val="bg1">
                    <a:lumMod val="95000"/>
                  </a:schemeClr>
                </a:solidFill>
                <a:latin typeface="微软雅黑" panose="020B0503020204020204" pitchFamily="34" charset="-122"/>
                <a:ea typeface="微软雅黑" panose="020B0503020204020204" pitchFamily="34" charset="-122"/>
              </a:rPr>
              <a:t>BP</a:t>
            </a:r>
            <a:r>
              <a:rPr lang="zh-CN" altLang="en-US" sz="4400" dirty="0" smtClean="0">
                <a:solidFill>
                  <a:schemeClr val="bg1">
                    <a:lumMod val="95000"/>
                  </a:schemeClr>
                </a:solidFill>
                <a:latin typeface="微软雅黑" panose="020B0503020204020204" pitchFamily="34" charset="-122"/>
                <a:ea typeface="微软雅黑" panose="020B0503020204020204" pitchFamily="34" charset="-122"/>
              </a:rPr>
              <a:t>神经网络</a:t>
            </a:r>
            <a:endParaRPr lang="en-US" altLang="zh-CN" sz="4400" dirty="0" smtClean="0">
              <a:solidFill>
                <a:schemeClr val="bg1">
                  <a:lumMod val="95000"/>
                </a:schemeClr>
              </a:solidFill>
              <a:latin typeface="微软雅黑" panose="020B0503020204020204" pitchFamily="34" charset="-122"/>
              <a:ea typeface="微软雅黑" panose="020B0503020204020204" pitchFamily="34" charset="-122"/>
            </a:endParaRPr>
          </a:p>
          <a:p>
            <a:pPr algn="ctr"/>
            <a:r>
              <a:rPr lang="zh-CN" altLang="en-US" sz="4400" dirty="0" smtClean="0">
                <a:solidFill>
                  <a:schemeClr val="bg1">
                    <a:lumMod val="95000"/>
                  </a:schemeClr>
                </a:solidFill>
                <a:latin typeface="微软雅黑" panose="020B0503020204020204" pitchFamily="34" charset="-122"/>
                <a:ea typeface="微软雅黑" panose="020B0503020204020204" pitchFamily="34" charset="-122"/>
              </a:rPr>
              <a:t>在交通标志识别中的应用</a:t>
            </a:r>
            <a:endParaRPr lang="zh-CN" altLang="en-US" sz="44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12756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691680" y="555526"/>
            <a:ext cx="5688632"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
          <p:cNvSpPr txBox="1">
            <a:spLocks noChangeArrowheads="1"/>
          </p:cNvSpPr>
          <p:nvPr/>
        </p:nvSpPr>
        <p:spPr bwMode="auto">
          <a:xfrm>
            <a:off x="2051720" y="2283718"/>
            <a:ext cx="4860032" cy="523220"/>
          </a:xfrm>
          <a:prstGeom prst="rect">
            <a:avLst/>
          </a:prstGeom>
          <a:noFill/>
          <a:ln w="9525">
            <a:noFill/>
            <a:miter lim="800000"/>
            <a:headEnd/>
            <a:tailEnd/>
          </a:ln>
        </p:spPr>
        <p:txBody>
          <a:bodyPr wrap="square">
            <a:spAutoFit/>
          </a:bodyPr>
          <a:lstStyle/>
          <a:p>
            <a:pPr algn="ctr"/>
            <a:r>
              <a:rPr lang="en-US" altLang="zh-CN" sz="2800" b="1" dirty="0" smtClean="0">
                <a:solidFill>
                  <a:schemeClr val="tx1">
                    <a:lumMod val="75000"/>
                    <a:lumOff val="25000"/>
                  </a:schemeClr>
                </a:solidFill>
                <a:latin typeface="Arial" pitchFamily="34" charset="0"/>
                <a:ea typeface="맑은 고딕" pitchFamily="50" charset="-127"/>
                <a:cs typeface="Arial" pitchFamily="34" charset="0"/>
              </a:rPr>
              <a:t>BP</a:t>
            </a:r>
            <a:r>
              <a:rPr lang="zh-CN" altLang="en-US" sz="2800" b="1" dirty="0" smtClean="0">
                <a:solidFill>
                  <a:schemeClr val="tx1">
                    <a:lumMod val="75000"/>
                    <a:lumOff val="25000"/>
                  </a:schemeClr>
                </a:solidFill>
                <a:latin typeface="Arial" pitchFamily="34" charset="0"/>
                <a:ea typeface="맑은 고딕" pitchFamily="50" charset="-127"/>
                <a:cs typeface="Arial" pitchFamily="34" charset="0"/>
              </a:rPr>
              <a:t>网络分类</a:t>
            </a:r>
            <a:endParaRPr lang="en-US" altLang="ko-KR" sz="2800" b="1" dirty="0" smtClean="0">
              <a:solidFill>
                <a:schemeClr val="tx1">
                  <a:lumMod val="75000"/>
                  <a:lumOff val="25000"/>
                </a:schemeClr>
              </a:solidFill>
              <a:latin typeface="Arial" pitchFamily="34" charset="0"/>
              <a:ea typeface="맑은 고딕" pitchFamily="50" charset="-127"/>
              <a:cs typeface="Arial" pitchFamily="34" charset="0"/>
            </a:endParaRPr>
          </a:p>
        </p:txBody>
      </p:sp>
      <p:sp>
        <p:nvSpPr>
          <p:cNvPr id="4" name="TextBox 3"/>
          <p:cNvSpPr txBox="1"/>
          <p:nvPr/>
        </p:nvSpPr>
        <p:spPr>
          <a:xfrm>
            <a:off x="2086124" y="1667004"/>
            <a:ext cx="4860030" cy="461665"/>
          </a:xfrm>
          <a:prstGeom prst="rect">
            <a:avLst/>
          </a:prstGeom>
          <a:noFill/>
        </p:spPr>
        <p:txBody>
          <a:bodyPr wrap="square">
            <a:spAutoFit/>
          </a:bodyPr>
          <a:lstStyle/>
          <a:p>
            <a:pPr algn="ctr" fontAlgn="auto">
              <a:spcBef>
                <a:spcPts val="0"/>
              </a:spcBef>
              <a:spcAft>
                <a:spcPts val="0"/>
              </a:spcAft>
              <a:defRPr/>
            </a:pPr>
            <a:r>
              <a:rPr kumimoji="0"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第</a:t>
            </a:r>
            <a:r>
              <a:rPr kumimoji="0"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二部分</a:t>
            </a:r>
            <a:endParaRPr kumimoji="0" lang="en-US" altLang="ko-KR" sz="2400" b="1"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p:txBody>
      </p:sp>
      <p:sp>
        <p:nvSpPr>
          <p:cNvPr id="9" name="TextBox 1"/>
          <p:cNvSpPr txBox="1">
            <a:spLocks noChangeArrowheads="1"/>
          </p:cNvSpPr>
          <p:nvPr/>
        </p:nvSpPr>
        <p:spPr bwMode="auto">
          <a:xfrm>
            <a:off x="2890292" y="2979697"/>
            <a:ext cx="3291408" cy="584775"/>
          </a:xfrm>
          <a:prstGeom prst="rect">
            <a:avLst/>
          </a:prstGeom>
          <a:noFill/>
          <a:ln w="9525">
            <a:noFill/>
            <a:miter lim="800000"/>
            <a:headEnd/>
            <a:tailEnd/>
          </a:ln>
        </p:spPr>
        <p:txBody>
          <a:bodyPr wrap="square">
            <a:spAutoFit/>
          </a:bodyPr>
          <a:lstStyle/>
          <a:p>
            <a:pPr algn="ctr"/>
            <a:r>
              <a:rPr lang="zh-CN" altLang="en-US" sz="1600" dirty="0" smtClean="0">
                <a:solidFill>
                  <a:schemeClr val="tx1">
                    <a:lumMod val="75000"/>
                    <a:lumOff val="25000"/>
                  </a:schemeClr>
                </a:solidFill>
                <a:latin typeface="Arial" pitchFamily="34" charset="0"/>
                <a:ea typeface="맑은 고딕" pitchFamily="50" charset="-127"/>
                <a:cs typeface="Arial" pitchFamily="34" charset="0"/>
              </a:rPr>
              <a:t>通过搭建训练模型实现对样本</a:t>
            </a:r>
            <a:r>
              <a:rPr lang="en-US" altLang="zh-CN" sz="1600" dirty="0" smtClean="0">
                <a:solidFill>
                  <a:schemeClr val="tx1">
                    <a:lumMod val="75000"/>
                    <a:lumOff val="25000"/>
                  </a:schemeClr>
                </a:solidFill>
                <a:latin typeface="Arial" pitchFamily="34" charset="0"/>
                <a:ea typeface="맑은 고딕" pitchFamily="50" charset="-127"/>
                <a:cs typeface="Arial" pitchFamily="34" charset="0"/>
              </a:rPr>
              <a:t>ROI</a:t>
            </a:r>
            <a:r>
              <a:rPr lang="zh-CN" altLang="en-US" sz="1600" dirty="0" smtClean="0">
                <a:solidFill>
                  <a:schemeClr val="tx1">
                    <a:lumMod val="75000"/>
                    <a:lumOff val="25000"/>
                  </a:schemeClr>
                </a:solidFill>
                <a:latin typeface="Arial" pitchFamily="34" charset="0"/>
                <a:ea typeface="맑은 고딕" pitchFamily="50" charset="-127"/>
                <a:cs typeface="Arial" pitchFamily="34" charset="0"/>
              </a:rPr>
              <a:t>的正确分类</a:t>
            </a:r>
            <a:endParaRPr lang="en-US" altLang="ko-KR" sz="1600" dirty="0" smtClean="0">
              <a:solidFill>
                <a:schemeClr val="tx1">
                  <a:lumMod val="75000"/>
                  <a:lumOff val="25000"/>
                </a:schemeClr>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37205567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BP</a:t>
            </a:r>
            <a:r>
              <a:rPr lang="zh-CN" altLang="en-US" dirty="0" smtClean="0">
                <a:latin typeface="微软雅黑" panose="020B0503020204020204" pitchFamily="34" charset="-122"/>
                <a:ea typeface="微软雅黑" panose="020B0503020204020204" pitchFamily="34" charset="-122"/>
              </a:rPr>
              <a:t>网络分类</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a:bodyPr>
          <a:lstStyle/>
          <a:p>
            <a:pPr marL="457200" indent="-457200">
              <a:buFont typeface="Wingdings" panose="05000000000000000000" pitchFamily="2" charset="2"/>
              <a:buChar char="Ø"/>
            </a:pPr>
            <a:r>
              <a:rPr lang="zh-CN" altLang="en-US" sz="3500" dirty="0" smtClean="0">
                <a:solidFill>
                  <a:schemeClr val="tx1"/>
                </a:solidFill>
                <a:latin typeface="微软雅黑" panose="020B0503020204020204" pitchFamily="34" charset="-122"/>
                <a:ea typeface="微软雅黑" panose="020B0503020204020204" pitchFamily="34" charset="-122"/>
              </a:rPr>
              <a:t>建立训练集</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对于一个交通标志</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利用摄像头实时</a:t>
            </a:r>
            <a:r>
              <a:rPr lang="zh-CN" altLang="en-US" sz="2400" dirty="0">
                <a:latin typeface="微软雅黑" panose="020B0503020204020204" pitchFamily="34" charset="-122"/>
                <a:ea typeface="微软雅黑" panose="020B0503020204020204" pitchFamily="34" charset="-122"/>
              </a:rPr>
              <a:t>运行快速</a:t>
            </a:r>
            <a:r>
              <a:rPr lang="zh-CN" altLang="en-US" sz="2400" dirty="0" smtClean="0">
                <a:latin typeface="微软雅黑" panose="020B0503020204020204" pitchFamily="34" charset="-122"/>
                <a:ea typeface="微软雅黑" panose="020B0503020204020204" pitchFamily="34" charset="-122"/>
              </a:rPr>
              <a:t>圆切割算法并自动保存</a:t>
            </a:r>
            <a:r>
              <a:rPr lang="en-US" altLang="zh-CN" sz="2400" dirty="0" smtClean="0">
                <a:latin typeface="微软雅黑" panose="020B0503020204020204" pitchFamily="34" charset="-122"/>
                <a:ea typeface="微软雅黑" panose="020B0503020204020204" pitchFamily="34" charset="-122"/>
              </a:rPr>
              <a:t>ROI</a:t>
            </a: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最终数据集</a:t>
            </a:r>
            <a:r>
              <a:rPr lang="en-US" altLang="zh-CN" sz="2400" dirty="0" smtClean="0">
                <a:latin typeface="微软雅黑" panose="020B0503020204020204" pitchFamily="34" charset="-122"/>
                <a:ea typeface="微软雅黑" panose="020B0503020204020204" pitchFamily="34" charset="-122"/>
              </a:rPr>
              <a:t>5730</a:t>
            </a:r>
            <a:r>
              <a:rPr lang="zh-CN" altLang="en-US" sz="2400" dirty="0" smtClean="0">
                <a:latin typeface="微软雅黑" panose="020B0503020204020204" pitchFamily="34" charset="-122"/>
                <a:ea typeface="微软雅黑" panose="020B0503020204020204" pitchFamily="34" charset="-122"/>
              </a:rPr>
              <a:t>个，</a:t>
            </a:r>
            <a:r>
              <a:rPr lang="en-US" altLang="zh-CN" sz="2400" dirty="0" smtClean="0">
                <a:latin typeface="微软雅黑" panose="020B0503020204020204" pitchFamily="34" charset="-122"/>
                <a:ea typeface="微软雅黑" panose="020B0503020204020204" pitchFamily="34" charset="-122"/>
              </a:rPr>
              <a:t>4500</a:t>
            </a:r>
            <a:r>
              <a:rPr lang="zh-CN" altLang="en-US" sz="2400" dirty="0" smtClean="0">
                <a:latin typeface="微软雅黑" panose="020B0503020204020204" pitchFamily="34" charset="-122"/>
                <a:ea typeface="微软雅黑" panose="020B0503020204020204" pitchFamily="34" charset="-122"/>
              </a:rPr>
              <a:t>个作为训练集</a:t>
            </a:r>
            <a:endParaRPr lang="en-US" altLang="zh-CN" sz="2400" dirty="0" smtClean="0">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2627784" y="4312672"/>
            <a:ext cx="3416320"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（这里可以放一点采到的图片）</a:t>
            </a:r>
            <a:endParaRPr lang="zh-CN" altLang="en-US" dirty="0"/>
          </a:p>
        </p:txBody>
      </p:sp>
    </p:spTree>
    <p:extLst>
      <p:ext uri="{BB962C8B-B14F-4D97-AF65-F5344CB8AC3E}">
        <p14:creationId xmlns:p14="http://schemas.microsoft.com/office/powerpoint/2010/main" val="30604956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BP</a:t>
            </a:r>
            <a:r>
              <a:rPr lang="zh-CN" altLang="en-US" dirty="0" smtClean="0">
                <a:latin typeface="微软雅黑" panose="020B0503020204020204" pitchFamily="34" charset="-122"/>
                <a:ea typeface="微软雅黑" panose="020B0503020204020204" pitchFamily="34" charset="-122"/>
              </a:rPr>
              <a:t>网络分类</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172228"/>
            <a:ext cx="8496944" cy="1296144"/>
          </a:xfrm>
        </p:spPr>
        <p:txBody>
          <a:bodyPr>
            <a:normAutofit lnSpcReduction="10000"/>
          </a:bodyPr>
          <a:lstStyle/>
          <a:p>
            <a:pPr marL="457200" indent="-457200">
              <a:buFont typeface="Wingdings" panose="05000000000000000000" pitchFamily="2" charset="2"/>
              <a:buChar char="Ø"/>
            </a:pPr>
            <a:r>
              <a:rPr lang="en-US" altLang="zh-CN" sz="3500" dirty="0" smtClean="0">
                <a:solidFill>
                  <a:schemeClr val="tx1"/>
                </a:solidFill>
                <a:latin typeface="微软雅黑" panose="020B0503020204020204" pitchFamily="34" charset="-122"/>
                <a:ea typeface="微软雅黑" panose="020B0503020204020204" pitchFamily="34" charset="-122"/>
              </a:rPr>
              <a:t>PCA</a:t>
            </a:r>
            <a:r>
              <a:rPr lang="zh-CN" altLang="en-US" sz="3500" dirty="0" smtClean="0">
                <a:solidFill>
                  <a:schemeClr val="tx1"/>
                </a:solidFill>
                <a:latin typeface="微软雅黑" panose="020B0503020204020204" pitchFamily="34" charset="-122"/>
                <a:ea typeface="微软雅黑" panose="020B0503020204020204" pitchFamily="34" charset="-122"/>
              </a:rPr>
              <a:t>降维</a:t>
            </a:r>
            <a:endParaRPr lang="en-US" altLang="zh-CN" sz="3500" dirty="0" smtClean="0">
              <a:solidFill>
                <a:schemeClr val="tx1"/>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将输入图像归一化为</a:t>
            </a:r>
            <a:r>
              <a:rPr lang="en-US" altLang="zh-CN" sz="2400" dirty="0" smtClean="0">
                <a:latin typeface="微软雅黑" panose="020B0503020204020204" pitchFamily="34" charset="-122"/>
                <a:ea typeface="微软雅黑" panose="020B0503020204020204" pitchFamily="34" charset="-122"/>
              </a:rPr>
              <a:t>40</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40</a:t>
            </a: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stretch>
            <a:fillRect/>
          </a:stretch>
        </p:blipFill>
        <p:spPr>
          <a:xfrm>
            <a:off x="1403647" y="2458698"/>
            <a:ext cx="6532019" cy="2489316"/>
          </a:xfrm>
          <a:prstGeom prst="rect">
            <a:avLst/>
          </a:prstGeom>
        </p:spPr>
      </p:pic>
    </p:spTree>
    <p:extLst>
      <p:ext uri="{BB962C8B-B14F-4D97-AF65-F5344CB8AC3E}">
        <p14:creationId xmlns:p14="http://schemas.microsoft.com/office/powerpoint/2010/main" val="2315315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BP</a:t>
            </a:r>
            <a:r>
              <a:rPr lang="zh-CN" altLang="en-US" dirty="0" smtClean="0">
                <a:latin typeface="微软雅黑" panose="020B0503020204020204" pitchFamily="34" charset="-122"/>
                <a:ea typeface="微软雅黑" panose="020B0503020204020204" pitchFamily="34" charset="-122"/>
              </a:rPr>
              <a:t>网络分类</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fontScale="92500" lnSpcReduction="20000"/>
          </a:bodyPr>
          <a:lstStyle/>
          <a:p>
            <a:pPr marL="457200" indent="-457200">
              <a:buFont typeface="Wingdings" panose="05000000000000000000" pitchFamily="2" charset="2"/>
              <a:buChar char="Ø"/>
            </a:pPr>
            <a:r>
              <a:rPr lang="zh-CN" altLang="en-US" sz="3500" dirty="0" smtClean="0">
                <a:solidFill>
                  <a:schemeClr val="tx1"/>
                </a:solidFill>
                <a:latin typeface="微软雅黑" panose="020B0503020204020204" pitchFamily="34" charset="-122"/>
                <a:ea typeface="微软雅黑" panose="020B0503020204020204" pitchFamily="34" charset="-122"/>
              </a:rPr>
              <a:t>搭建网络模型</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四层全连接网络</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输入层</a:t>
            </a:r>
            <a:r>
              <a:rPr lang="en-US" altLang="zh-CN" sz="2400" dirty="0" smtClean="0">
                <a:latin typeface="微软雅黑" panose="020B0503020204020204" pitchFamily="34" charset="-122"/>
                <a:ea typeface="微软雅黑" panose="020B0503020204020204" pitchFamily="34" charset="-122"/>
              </a:rPr>
              <a:t>388</a:t>
            </a:r>
            <a:r>
              <a:rPr lang="zh-CN" altLang="en-US" sz="2400" dirty="0" smtClean="0">
                <a:latin typeface="微软雅黑" panose="020B0503020204020204" pitchFamily="34" charset="-122"/>
                <a:ea typeface="微软雅黑" panose="020B0503020204020204" pitchFamily="34" charset="-122"/>
              </a:rPr>
              <a:t>节点</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两隐层 各 </a:t>
            </a:r>
            <a:r>
              <a:rPr lang="en-US" altLang="zh-CN" sz="2400" dirty="0" smtClean="0">
                <a:latin typeface="微软雅黑" panose="020B0503020204020204" pitchFamily="34" charset="-122"/>
                <a:ea typeface="微软雅黑" panose="020B0503020204020204" pitchFamily="34" charset="-122"/>
              </a:rPr>
              <a:t>300100</a:t>
            </a:r>
            <a:r>
              <a:rPr lang="zh-CN" altLang="en-US" sz="2400" dirty="0" smtClean="0">
                <a:latin typeface="微软雅黑" panose="020B0503020204020204" pitchFamily="34" charset="-122"/>
                <a:ea typeface="微软雅黑" panose="020B0503020204020204" pitchFamily="34" charset="-122"/>
              </a:rPr>
              <a:t>节点</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输出层</a:t>
            </a:r>
            <a:r>
              <a:rPr lang="en-US" altLang="zh-CN" sz="2400" dirty="0" smtClean="0">
                <a:latin typeface="微软雅黑" panose="020B0503020204020204" pitchFamily="34" charset="-122"/>
                <a:ea typeface="微软雅黑" panose="020B0503020204020204" pitchFamily="34" charset="-122"/>
              </a:rPr>
              <a:t>13</a:t>
            </a:r>
            <a:r>
              <a:rPr lang="zh-CN" altLang="en-US" sz="2400" dirty="0" smtClean="0">
                <a:latin typeface="微软雅黑" panose="020B0503020204020204" pitchFamily="34" charset="-122"/>
                <a:ea typeface="微软雅黑" panose="020B0503020204020204" pitchFamily="34" charset="-122"/>
              </a:rPr>
              <a:t>个节点，包括一类负样本</a:t>
            </a:r>
            <a:endParaRPr lang="en-US" altLang="zh-CN" sz="2400" dirty="0" smtClean="0">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194" name="Picture 2" descr="ç¸å³å¾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275606"/>
            <a:ext cx="3528392" cy="196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9017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BP</a:t>
            </a:r>
            <a:r>
              <a:rPr lang="zh-CN" altLang="en-US" dirty="0" smtClean="0">
                <a:latin typeface="微软雅黑" panose="020B0503020204020204" pitchFamily="34" charset="-122"/>
                <a:ea typeface="微软雅黑" panose="020B0503020204020204" pitchFamily="34" charset="-122"/>
              </a:rPr>
              <a:t>网络分类</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930150"/>
            <a:ext cx="8496944" cy="720080"/>
          </a:xfrm>
        </p:spPr>
        <p:txBody>
          <a:bodyPr>
            <a:normAutofit/>
          </a:bodyPr>
          <a:lstStyle/>
          <a:p>
            <a:pPr marL="457200" indent="-457200">
              <a:buFont typeface="Wingdings" panose="05000000000000000000" pitchFamily="2" charset="2"/>
              <a:buChar char="Ø"/>
            </a:pPr>
            <a:r>
              <a:rPr lang="zh-CN" altLang="en-US" sz="3200" dirty="0" smtClean="0">
                <a:solidFill>
                  <a:schemeClr val="tx1"/>
                </a:solidFill>
                <a:latin typeface="微软雅黑" panose="020B0503020204020204" pitchFamily="34" charset="-122"/>
                <a:ea typeface="微软雅黑" panose="020B0503020204020204" pitchFamily="34" charset="-122"/>
              </a:rPr>
              <a:t>训练结果</a:t>
            </a:r>
            <a:endParaRPr lang="en-US" altLang="zh-CN" dirty="0" smtClean="0">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stretch>
            <a:fillRect/>
          </a:stretch>
        </p:blipFill>
        <p:spPr>
          <a:xfrm>
            <a:off x="3347864" y="1028929"/>
            <a:ext cx="5068120" cy="3903894"/>
          </a:xfrm>
          <a:prstGeom prst="rect">
            <a:avLst/>
          </a:prstGeom>
        </p:spPr>
      </p:pic>
    </p:spTree>
    <p:extLst>
      <p:ext uri="{BB962C8B-B14F-4D97-AF65-F5344CB8AC3E}">
        <p14:creationId xmlns:p14="http://schemas.microsoft.com/office/powerpoint/2010/main" val="4957303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691680" y="555526"/>
            <a:ext cx="5688632"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
          <p:cNvSpPr txBox="1">
            <a:spLocks noChangeArrowheads="1"/>
          </p:cNvSpPr>
          <p:nvPr/>
        </p:nvSpPr>
        <p:spPr bwMode="auto">
          <a:xfrm>
            <a:off x="2051720" y="2283718"/>
            <a:ext cx="4860032" cy="523220"/>
          </a:xfrm>
          <a:prstGeom prst="rect">
            <a:avLst/>
          </a:prstGeom>
          <a:noFill/>
          <a:ln w="9525">
            <a:noFill/>
            <a:miter lim="800000"/>
            <a:headEnd/>
            <a:tailEnd/>
          </a:ln>
        </p:spPr>
        <p:txBody>
          <a:bodyPr wrap="square">
            <a:spAutoFit/>
          </a:bodyPr>
          <a:lstStyle/>
          <a:p>
            <a:pPr algn="ctr"/>
            <a:r>
              <a:rPr lang="zh-CN" altLang="en-US" sz="2800" b="1" dirty="0" smtClean="0">
                <a:solidFill>
                  <a:schemeClr val="tx1">
                    <a:lumMod val="75000"/>
                    <a:lumOff val="25000"/>
                  </a:schemeClr>
                </a:solidFill>
                <a:latin typeface="Arial" pitchFamily="34" charset="0"/>
                <a:ea typeface="맑은 고딕" pitchFamily="50" charset="-127"/>
                <a:cs typeface="Arial" pitchFamily="34" charset="0"/>
              </a:rPr>
              <a:t>系统搭建</a:t>
            </a:r>
            <a:endParaRPr lang="en-US" altLang="ko-KR" sz="2800" b="1" dirty="0" smtClean="0">
              <a:solidFill>
                <a:schemeClr val="tx1">
                  <a:lumMod val="75000"/>
                  <a:lumOff val="25000"/>
                </a:schemeClr>
              </a:solidFill>
              <a:latin typeface="Arial" pitchFamily="34" charset="0"/>
              <a:ea typeface="맑은 고딕" pitchFamily="50" charset="-127"/>
              <a:cs typeface="Arial" pitchFamily="34" charset="0"/>
            </a:endParaRPr>
          </a:p>
        </p:txBody>
      </p:sp>
      <p:sp>
        <p:nvSpPr>
          <p:cNvPr id="4" name="TextBox 3"/>
          <p:cNvSpPr txBox="1"/>
          <p:nvPr/>
        </p:nvSpPr>
        <p:spPr>
          <a:xfrm>
            <a:off x="2086124" y="1667004"/>
            <a:ext cx="4860030" cy="461665"/>
          </a:xfrm>
          <a:prstGeom prst="rect">
            <a:avLst/>
          </a:prstGeom>
          <a:noFill/>
        </p:spPr>
        <p:txBody>
          <a:bodyPr wrap="square">
            <a:spAutoFit/>
          </a:bodyPr>
          <a:lstStyle/>
          <a:p>
            <a:pPr algn="ctr" fontAlgn="auto">
              <a:spcBef>
                <a:spcPts val="0"/>
              </a:spcBef>
              <a:spcAft>
                <a:spcPts val="0"/>
              </a:spcAft>
              <a:defRPr/>
            </a:pPr>
            <a:r>
              <a:rPr kumimoji="0"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第</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三</a:t>
            </a:r>
            <a:r>
              <a:rPr kumimoji="0"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部分</a:t>
            </a:r>
            <a:endParaRPr kumimoji="0" lang="en-US" altLang="ko-KR" sz="2400" b="1"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p:txBody>
      </p:sp>
      <p:sp>
        <p:nvSpPr>
          <p:cNvPr id="9" name="TextBox 1"/>
          <p:cNvSpPr txBox="1">
            <a:spLocks noChangeArrowheads="1"/>
          </p:cNvSpPr>
          <p:nvPr/>
        </p:nvSpPr>
        <p:spPr bwMode="auto">
          <a:xfrm>
            <a:off x="2890292" y="2979697"/>
            <a:ext cx="3291408" cy="584775"/>
          </a:xfrm>
          <a:prstGeom prst="rect">
            <a:avLst/>
          </a:prstGeom>
          <a:noFill/>
          <a:ln w="9525">
            <a:noFill/>
            <a:miter lim="800000"/>
            <a:headEnd/>
            <a:tailEnd/>
          </a:ln>
        </p:spPr>
        <p:txBody>
          <a:bodyPr wrap="square">
            <a:spAutoFit/>
          </a:bodyPr>
          <a:lstStyle/>
          <a:p>
            <a:pPr algn="ctr"/>
            <a:r>
              <a:rPr lang="zh-CN" altLang="en-US" sz="1600" dirty="0" smtClean="0">
                <a:solidFill>
                  <a:schemeClr val="tx1">
                    <a:lumMod val="75000"/>
                    <a:lumOff val="25000"/>
                  </a:schemeClr>
                </a:solidFill>
                <a:latin typeface="Arial" pitchFamily="34" charset="0"/>
                <a:ea typeface="맑은 고딕" pitchFamily="50" charset="-127"/>
                <a:cs typeface="Arial" pitchFamily="34" charset="0"/>
              </a:rPr>
              <a:t>在基于树莓派小车和局域网环境中搭建模拟云端计算的无人驾驶系统</a:t>
            </a:r>
            <a:endParaRPr lang="en-US" altLang="ko-KR" sz="1600" dirty="0" smtClean="0">
              <a:solidFill>
                <a:schemeClr val="tx1">
                  <a:lumMod val="75000"/>
                  <a:lumOff val="25000"/>
                </a:schemeClr>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3347322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系统搭建</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273077" y="1601364"/>
            <a:ext cx="2448272" cy="2880320"/>
          </a:xfrm>
        </p:spPr>
        <p:txBody>
          <a:bodyPr>
            <a:normAutofit lnSpcReduction="10000"/>
          </a:bodyPr>
          <a:lstStyle/>
          <a:p>
            <a:pPr marL="457200" indent="-457200">
              <a:buFont typeface="Wingdings" panose="05000000000000000000" pitchFamily="2" charset="2"/>
              <a:buChar char="Ø"/>
            </a:pPr>
            <a:r>
              <a:rPr lang="zh-CN" altLang="en-US" sz="3200" dirty="0" smtClean="0">
                <a:solidFill>
                  <a:schemeClr val="tx1"/>
                </a:solidFill>
                <a:latin typeface="微软雅黑" panose="020B0503020204020204" pitchFamily="34" charset="-122"/>
                <a:ea typeface="微软雅黑" panose="020B0503020204020204" pitchFamily="34" charset="-122"/>
              </a:rPr>
              <a:t>远端计算</a:t>
            </a:r>
            <a:endParaRPr lang="en-US" altLang="zh-CN" sz="3200" dirty="0" smtClean="0">
              <a:solidFill>
                <a:schemeClr val="tx1"/>
              </a:solidFill>
              <a:latin typeface="微软雅黑" panose="020B0503020204020204" pitchFamily="34" charset="-122"/>
              <a:ea typeface="微软雅黑" panose="020B0503020204020204" pitchFamily="34" charset="-122"/>
            </a:endParaRPr>
          </a:p>
          <a:p>
            <a:endParaRPr lang="en-US" altLang="zh-CN" sz="2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2100" dirty="0" smtClean="0">
                <a:solidFill>
                  <a:schemeClr val="tx1">
                    <a:lumMod val="50000"/>
                    <a:lumOff val="50000"/>
                  </a:schemeClr>
                </a:solidFill>
                <a:latin typeface="微软雅黑" panose="020B0503020204020204" pitchFamily="34" charset="-122"/>
                <a:ea typeface="微软雅黑" panose="020B0503020204020204" pitchFamily="34" charset="-122"/>
              </a:rPr>
              <a:t>小车在本地完成相机标定后，通过局域网将图像数据传送至局域网中</a:t>
            </a:r>
            <a:r>
              <a:rPr lang="en-US" altLang="zh-CN" sz="2100" dirty="0" smtClean="0">
                <a:solidFill>
                  <a:schemeClr val="tx1">
                    <a:lumMod val="50000"/>
                    <a:lumOff val="50000"/>
                  </a:schemeClr>
                </a:solidFill>
                <a:latin typeface="微软雅黑" panose="020B0503020204020204" pitchFamily="34" charset="-122"/>
                <a:ea typeface="微软雅黑" panose="020B0503020204020204" pitchFamily="34" charset="-122"/>
              </a:rPr>
              <a:t>PC</a:t>
            </a:r>
            <a:r>
              <a:rPr lang="zh-CN" altLang="en-US" sz="2100" dirty="0" smtClean="0">
                <a:solidFill>
                  <a:schemeClr val="tx1">
                    <a:lumMod val="50000"/>
                    <a:lumOff val="50000"/>
                  </a:schemeClr>
                </a:solidFill>
                <a:latin typeface="微软雅黑" panose="020B0503020204020204" pitchFamily="34" charset="-122"/>
                <a:ea typeface="微软雅黑" panose="020B0503020204020204" pitchFamily="34" charset="-122"/>
              </a:rPr>
              <a:t>机进行运算，等待下发指令</a:t>
            </a:r>
            <a:endParaRPr lang="en-US" altLang="zh-CN" sz="13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stretch>
            <a:fillRect/>
          </a:stretch>
        </p:blipFill>
        <p:spPr>
          <a:xfrm>
            <a:off x="2799136" y="1491630"/>
            <a:ext cx="6344864" cy="2952328"/>
          </a:xfrm>
          <a:prstGeom prst="rect">
            <a:avLst/>
          </a:prstGeom>
        </p:spPr>
      </p:pic>
    </p:spTree>
    <p:extLst>
      <p:ext uri="{BB962C8B-B14F-4D97-AF65-F5344CB8AC3E}">
        <p14:creationId xmlns:p14="http://schemas.microsoft.com/office/powerpoint/2010/main" val="3761680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系统搭建</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67544" y="1491630"/>
            <a:ext cx="2448272" cy="2880320"/>
          </a:xfrm>
        </p:spPr>
        <p:txBody>
          <a:bodyPr>
            <a:normAutofit/>
          </a:bodyPr>
          <a:lstStyle/>
          <a:p>
            <a:pPr marL="457200" indent="-457200">
              <a:buFont typeface="Wingdings" panose="05000000000000000000" pitchFamily="2" charset="2"/>
              <a:buChar char="Ø"/>
            </a:pPr>
            <a:r>
              <a:rPr lang="zh-CN" altLang="en-US" sz="3200" dirty="0" smtClean="0">
                <a:solidFill>
                  <a:schemeClr val="tx1"/>
                </a:solidFill>
                <a:latin typeface="微软雅黑" panose="020B0503020204020204" pitchFamily="34" charset="-122"/>
                <a:ea typeface="微软雅黑" panose="020B0503020204020204" pitchFamily="34" charset="-122"/>
              </a:rPr>
              <a:t>小车</a:t>
            </a:r>
            <a:r>
              <a:rPr lang="en-US" altLang="zh-CN" sz="3200" dirty="0" smtClean="0">
                <a:solidFill>
                  <a:schemeClr val="tx1"/>
                </a:solidFill>
                <a:latin typeface="微软雅黑" panose="020B0503020204020204" pitchFamily="34" charset="-122"/>
                <a:ea typeface="微软雅黑" panose="020B0503020204020204" pitchFamily="34" charset="-122"/>
              </a:rPr>
              <a:t>FSM</a:t>
            </a:r>
            <a:endParaRPr lang="en-US" altLang="zh-CN" sz="21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2100" dirty="0" smtClean="0">
                <a:solidFill>
                  <a:schemeClr val="tx1">
                    <a:lumMod val="50000"/>
                    <a:lumOff val="50000"/>
                  </a:schemeClr>
                </a:solidFill>
                <a:latin typeface="微软雅黑" panose="020B0503020204020204" pitchFamily="34" charset="-122"/>
                <a:ea typeface="微软雅黑" panose="020B0503020204020204" pitchFamily="34" charset="-122"/>
              </a:rPr>
              <a:t>小车接收到控制指令后决定相应动作反馈</a:t>
            </a:r>
            <a:endParaRPr lang="en-US" altLang="zh-CN" sz="1300"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a:stretch>
            <a:fillRect/>
          </a:stretch>
        </p:blipFill>
        <p:spPr>
          <a:xfrm>
            <a:off x="3275855" y="1028928"/>
            <a:ext cx="5683255" cy="4927197"/>
          </a:xfrm>
          <a:prstGeom prst="rect">
            <a:avLst/>
          </a:prstGeom>
        </p:spPr>
      </p:pic>
    </p:spTree>
    <p:extLst>
      <p:ext uri="{BB962C8B-B14F-4D97-AF65-F5344CB8AC3E}">
        <p14:creationId xmlns:p14="http://schemas.microsoft.com/office/powerpoint/2010/main" val="28809800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系统搭建</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67544" y="1580275"/>
            <a:ext cx="2448272" cy="2304256"/>
          </a:xfrm>
        </p:spPr>
        <p:txBody>
          <a:bodyPr>
            <a:normAutofit/>
          </a:bodyPr>
          <a:lstStyle/>
          <a:p>
            <a:pPr marL="457200" indent="-457200">
              <a:buFont typeface="Wingdings" panose="05000000000000000000" pitchFamily="2" charset="2"/>
              <a:buChar char="Ø"/>
            </a:pPr>
            <a:r>
              <a:rPr lang="zh-CN" altLang="en-US" sz="3200" dirty="0" smtClean="0">
                <a:solidFill>
                  <a:schemeClr val="tx1"/>
                </a:solidFill>
                <a:latin typeface="微软雅黑" panose="020B0503020204020204" pitchFamily="34" charset="-122"/>
                <a:ea typeface="微软雅黑" panose="020B0503020204020204" pitchFamily="34" charset="-122"/>
              </a:rPr>
              <a:t>设想</a:t>
            </a:r>
            <a:endParaRPr lang="en-US" altLang="zh-CN" sz="3200" dirty="0" smtClean="0">
              <a:solidFill>
                <a:schemeClr val="tx1"/>
              </a:solidFill>
              <a:latin typeface="微软雅黑" panose="020B0503020204020204" pitchFamily="34" charset="-122"/>
              <a:ea typeface="微软雅黑" panose="020B0503020204020204" pitchFamily="34" charset="-122"/>
            </a:endParaRPr>
          </a:p>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基于云端运算的</a:t>
            </a:r>
            <a:endParaRPr lang="en-US" altLang="zh-CN"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无人驾驶系统</a:t>
            </a:r>
            <a:endParaRPr lang="en-US" altLang="zh-CN" dirty="0" smtClean="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stretch>
            <a:fillRect/>
          </a:stretch>
        </p:blipFill>
        <p:spPr>
          <a:xfrm>
            <a:off x="2795834" y="1078486"/>
            <a:ext cx="5454825" cy="3863569"/>
          </a:xfrm>
          <a:prstGeom prst="rect">
            <a:avLst/>
          </a:prstGeom>
        </p:spPr>
      </p:pic>
    </p:spTree>
    <p:extLst>
      <p:ext uri="{BB962C8B-B14F-4D97-AF65-F5344CB8AC3E}">
        <p14:creationId xmlns:p14="http://schemas.microsoft.com/office/powerpoint/2010/main" val="40149929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691680" y="555526"/>
            <a:ext cx="5688632"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
          <p:cNvSpPr txBox="1">
            <a:spLocks noChangeArrowheads="1"/>
          </p:cNvSpPr>
          <p:nvPr/>
        </p:nvSpPr>
        <p:spPr bwMode="auto">
          <a:xfrm>
            <a:off x="2051720" y="2283718"/>
            <a:ext cx="4860032" cy="523220"/>
          </a:xfrm>
          <a:prstGeom prst="rect">
            <a:avLst/>
          </a:prstGeom>
          <a:noFill/>
          <a:ln w="9525">
            <a:noFill/>
            <a:miter lim="800000"/>
            <a:headEnd/>
            <a:tailEnd/>
          </a:ln>
        </p:spPr>
        <p:txBody>
          <a:bodyPr wrap="square">
            <a:spAutoFit/>
          </a:bodyPr>
          <a:lstStyle/>
          <a:p>
            <a:pPr algn="ctr"/>
            <a:r>
              <a:rPr lang="zh-CN" altLang="en-US" sz="2800" b="1" dirty="0">
                <a:solidFill>
                  <a:schemeClr val="tx1">
                    <a:lumMod val="75000"/>
                    <a:lumOff val="25000"/>
                  </a:schemeClr>
                </a:solidFill>
                <a:latin typeface="Arial" pitchFamily="34" charset="0"/>
                <a:ea typeface="맑은 고딕" pitchFamily="50" charset="-127"/>
                <a:cs typeface="Arial" pitchFamily="34" charset="0"/>
              </a:rPr>
              <a:t>实机</a:t>
            </a:r>
            <a:r>
              <a:rPr lang="zh-CN" altLang="en-US" sz="2800" b="1" dirty="0" smtClean="0">
                <a:solidFill>
                  <a:schemeClr val="tx1">
                    <a:lumMod val="75000"/>
                    <a:lumOff val="25000"/>
                  </a:schemeClr>
                </a:solidFill>
                <a:latin typeface="Arial" pitchFamily="34" charset="0"/>
                <a:ea typeface="맑은 고딕" pitchFamily="50" charset="-127"/>
                <a:cs typeface="Arial" pitchFamily="34" charset="0"/>
              </a:rPr>
              <a:t>演示</a:t>
            </a:r>
            <a:endParaRPr lang="en-US" altLang="ko-KR" sz="2800" b="1" dirty="0" smtClean="0">
              <a:solidFill>
                <a:schemeClr val="tx1">
                  <a:lumMod val="75000"/>
                  <a:lumOff val="25000"/>
                </a:schemeClr>
              </a:solidFill>
              <a:latin typeface="Arial" pitchFamily="34" charset="0"/>
              <a:ea typeface="맑은 고딕" pitchFamily="50" charset="-127"/>
              <a:cs typeface="Arial" pitchFamily="34" charset="0"/>
            </a:endParaRPr>
          </a:p>
        </p:txBody>
      </p:sp>
      <p:sp>
        <p:nvSpPr>
          <p:cNvPr id="4" name="TextBox 3"/>
          <p:cNvSpPr txBox="1"/>
          <p:nvPr/>
        </p:nvSpPr>
        <p:spPr>
          <a:xfrm>
            <a:off x="2086124" y="1667004"/>
            <a:ext cx="4860030" cy="461665"/>
          </a:xfrm>
          <a:prstGeom prst="rect">
            <a:avLst/>
          </a:prstGeom>
          <a:noFill/>
        </p:spPr>
        <p:txBody>
          <a:bodyPr wrap="square">
            <a:spAutoFit/>
          </a:bodyPr>
          <a:lstStyle/>
          <a:p>
            <a:pPr algn="ctr" fontAlgn="auto">
              <a:spcBef>
                <a:spcPts val="0"/>
              </a:spcBef>
              <a:spcAft>
                <a:spcPts val="0"/>
              </a:spcAft>
              <a:defRPr/>
            </a:pPr>
            <a:r>
              <a:rPr kumimoji="0"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第</a:t>
            </a: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四</a:t>
            </a:r>
            <a:r>
              <a:rPr kumimoji="0"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部分</a:t>
            </a:r>
            <a:endParaRPr kumimoji="0" lang="en-US" altLang="ko-KR" sz="2400" b="1"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3688793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整体结构</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335316"/>
            <a:ext cx="8496944" cy="460648"/>
          </a:xfrm>
        </p:spPr>
        <p:txBody>
          <a:bodyPr>
            <a:noAutofit/>
          </a:bodyPr>
          <a:lstStyle/>
          <a:p>
            <a:r>
              <a:rPr lang="zh-CN" altLang="en-US" sz="2800" dirty="0" smtClean="0">
                <a:latin typeface="微软雅黑" panose="020B0503020204020204" pitchFamily="34" charset="-122"/>
                <a:ea typeface="微软雅黑" panose="020B0503020204020204" pitchFamily="34" charset="-122"/>
              </a:rPr>
              <a:t>图像预处理  </a:t>
            </a:r>
            <a:r>
              <a:rPr lang="en-US" altLang="zh-CN" sz="2800" dirty="0" smtClean="0">
                <a:latin typeface="微软雅黑" panose="020B0503020204020204" pitchFamily="34" charset="-122"/>
                <a:ea typeface="微软雅黑" panose="020B0503020204020204" pitchFamily="34" charset="-122"/>
                <a:sym typeface="Wingdings" panose="05000000000000000000" pitchFamily="2" charset="2"/>
              </a:rPr>
              <a:t>  </a:t>
            </a:r>
            <a:r>
              <a:rPr lang="en-US" altLang="zh-CN" sz="2800" b="1" dirty="0" smtClean="0">
                <a:latin typeface="微软雅黑" panose="020B0503020204020204" pitchFamily="34" charset="-122"/>
                <a:ea typeface="微软雅黑" panose="020B0503020204020204" pitchFamily="34" charset="-122"/>
                <a:sym typeface="Wingdings" panose="05000000000000000000" pitchFamily="2" charset="2"/>
              </a:rPr>
              <a:t>ROI</a:t>
            </a:r>
            <a:r>
              <a:rPr lang="zh-CN" altLang="en-US" sz="2800" b="1" dirty="0" smtClean="0">
                <a:latin typeface="微软雅黑" panose="020B0503020204020204" pitchFamily="34" charset="-122"/>
                <a:ea typeface="微软雅黑" panose="020B0503020204020204" pitchFamily="34" charset="-122"/>
                <a:sym typeface="Wingdings" panose="05000000000000000000" pitchFamily="2" charset="2"/>
              </a:rPr>
              <a:t>提取</a:t>
            </a:r>
            <a:r>
              <a:rPr lang="zh-CN" altLang="en-US" sz="2800" dirty="0" smtClean="0">
                <a:latin typeface="微软雅黑" panose="020B0503020204020204" pitchFamily="34" charset="-122"/>
                <a:ea typeface="微软雅黑" panose="020B0503020204020204" pitchFamily="34" charset="-122"/>
                <a:sym typeface="Wingdings" panose="05000000000000000000" pitchFamily="2" charset="2"/>
              </a:rPr>
              <a:t>  </a:t>
            </a:r>
            <a:r>
              <a:rPr lang="en-US" altLang="zh-CN" sz="2800" dirty="0" smtClean="0">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b="1" dirty="0" smtClean="0">
                <a:latin typeface="微软雅黑" panose="020B0503020204020204" pitchFamily="34" charset="-122"/>
                <a:ea typeface="微软雅黑" panose="020B0503020204020204" pitchFamily="34" charset="-122"/>
                <a:sym typeface="Wingdings" panose="05000000000000000000" pitchFamily="2" charset="2"/>
              </a:rPr>
              <a:t>网络分类</a:t>
            </a:r>
            <a:r>
              <a:rPr lang="zh-CN" altLang="en-US" sz="2800" dirty="0" smtClean="0">
                <a:latin typeface="微软雅黑" panose="020B0503020204020204" pitchFamily="34" charset="-122"/>
                <a:ea typeface="微软雅黑" panose="020B0503020204020204" pitchFamily="34" charset="-122"/>
                <a:sym typeface="Wingdings" panose="05000000000000000000" pitchFamily="2" charset="2"/>
              </a:rPr>
              <a:t>  </a:t>
            </a:r>
            <a:r>
              <a:rPr lang="en-US" altLang="zh-CN" sz="2800" dirty="0" smtClean="0">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smtClean="0">
                <a:latin typeface="微软雅黑" panose="020B0503020204020204" pitchFamily="34" charset="-122"/>
                <a:ea typeface="微软雅黑" panose="020B0503020204020204" pitchFamily="34" charset="-122"/>
                <a:sym typeface="Wingdings" panose="05000000000000000000" pitchFamily="2" charset="2"/>
              </a:rPr>
              <a:t>动作反馈</a:t>
            </a:r>
            <a:endParaRPr lang="zh-CN" altLang="en-US" sz="2800" dirty="0">
              <a:latin typeface="微软雅黑" panose="020B0503020204020204" pitchFamily="34" charset="-122"/>
              <a:ea typeface="微软雅黑" panose="020B0503020204020204" pitchFamily="34" charset="-122"/>
            </a:endParaRPr>
          </a:p>
        </p:txBody>
      </p:sp>
      <p:pic>
        <p:nvPicPr>
          <p:cNvPr id="2050" name="Picture 2" descr="âdriverless car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95686"/>
            <a:ext cx="2965921" cy="26058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âroad traffic sign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2316311"/>
            <a:ext cx="675439" cy="6686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p:cNvCxnSpPr/>
          <p:nvPr/>
        </p:nvCxnSpPr>
        <p:spPr>
          <a:xfrm>
            <a:off x="3995936" y="3435846"/>
            <a:ext cx="3888432"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âround road traffic sign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7611" y="2295239"/>
            <a:ext cx="2160240" cy="7085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p:cNvSpPr txBox="1">
            <a:spLocks noChangeArrowheads="1"/>
          </p:cNvSpPr>
          <p:nvPr/>
        </p:nvSpPr>
        <p:spPr bwMode="auto">
          <a:xfrm>
            <a:off x="4494054" y="3723878"/>
            <a:ext cx="3678346" cy="707886"/>
          </a:xfrm>
          <a:prstGeom prst="rect">
            <a:avLst/>
          </a:prstGeom>
          <a:noFill/>
          <a:ln w="9525">
            <a:noFill/>
            <a:miter lim="800000"/>
            <a:headEnd/>
            <a:tailEnd/>
          </a:ln>
        </p:spPr>
        <p:txBody>
          <a:bodyPr wrap="square">
            <a:spAutoFit/>
          </a:bodyPr>
          <a:lstStyle/>
          <a:p>
            <a:pPr marL="457200" indent="-457200">
              <a:buFont typeface="Arial" panose="020B0604020202020204" pitchFamily="34" charset="0"/>
              <a:buChar char="•"/>
            </a:pPr>
            <a:r>
              <a:rPr lang="zh-CN" altLang="en-US" sz="2000" b="1" dirty="0">
                <a:solidFill>
                  <a:schemeClr val="tx1">
                    <a:lumMod val="75000"/>
                    <a:lumOff val="25000"/>
                  </a:schemeClr>
                </a:solidFill>
                <a:latin typeface="Arial" pitchFamily="34" charset="0"/>
                <a:ea typeface="맑은 고딕" pitchFamily="50" charset="-127"/>
                <a:cs typeface="Arial" pitchFamily="34" charset="0"/>
              </a:rPr>
              <a:t>实时</a:t>
            </a:r>
            <a:r>
              <a:rPr lang="zh-CN" altLang="en-US" sz="2000" b="1" dirty="0" smtClean="0">
                <a:solidFill>
                  <a:schemeClr val="tx1">
                    <a:lumMod val="75000"/>
                    <a:lumOff val="25000"/>
                  </a:schemeClr>
                </a:solidFill>
                <a:latin typeface="Arial" pitchFamily="34" charset="0"/>
                <a:ea typeface="맑은 고딕" pitchFamily="50" charset="-127"/>
                <a:cs typeface="Arial" pitchFamily="34" charset="0"/>
              </a:rPr>
              <a:t>性</a:t>
            </a:r>
            <a:r>
              <a:rPr lang="en-US" altLang="zh-CN" sz="2000" b="1" dirty="0" smtClean="0">
                <a:solidFill>
                  <a:schemeClr val="tx1">
                    <a:lumMod val="75000"/>
                    <a:lumOff val="25000"/>
                  </a:schemeClr>
                </a:solidFill>
                <a:latin typeface="Arial" pitchFamily="34" charset="0"/>
                <a:ea typeface="맑은 고딕" pitchFamily="50" charset="-127"/>
                <a:cs typeface="Arial" pitchFamily="34" charset="0"/>
              </a:rPr>
              <a:t>---</a:t>
            </a:r>
            <a:r>
              <a:rPr lang="zh-CN" altLang="en-US" sz="2000" b="1" dirty="0" smtClean="0">
                <a:solidFill>
                  <a:schemeClr val="tx1">
                    <a:lumMod val="75000"/>
                    <a:lumOff val="25000"/>
                  </a:schemeClr>
                </a:solidFill>
                <a:latin typeface="Arial" pitchFamily="34" charset="0"/>
                <a:ea typeface="맑은 고딕" pitchFamily="50" charset="-127"/>
                <a:cs typeface="Arial" pitchFamily="34" charset="0"/>
              </a:rPr>
              <a:t>运算速度</a:t>
            </a:r>
            <a:endParaRPr lang="en-US" altLang="zh-CN" sz="2000" b="1" dirty="0" smtClean="0">
              <a:solidFill>
                <a:schemeClr val="tx1">
                  <a:lumMod val="75000"/>
                  <a:lumOff val="25000"/>
                </a:schemeClr>
              </a:solidFill>
              <a:latin typeface="Arial" pitchFamily="34" charset="0"/>
              <a:ea typeface="맑은 고딕" pitchFamily="50" charset="-127"/>
              <a:cs typeface="Arial" pitchFamily="34" charset="0"/>
            </a:endParaRPr>
          </a:p>
          <a:p>
            <a:pPr marL="457200" indent="-457200">
              <a:buFont typeface="Arial" panose="020B0604020202020204" pitchFamily="34" charset="0"/>
              <a:buChar char="•"/>
            </a:pPr>
            <a:r>
              <a:rPr lang="zh-CN" altLang="en-US" sz="2000" b="1" dirty="0" smtClean="0">
                <a:solidFill>
                  <a:schemeClr val="tx1">
                    <a:lumMod val="75000"/>
                    <a:lumOff val="25000"/>
                  </a:schemeClr>
                </a:solidFill>
                <a:latin typeface="Arial" pitchFamily="34" charset="0"/>
                <a:ea typeface="맑은 고딕" pitchFamily="50" charset="-127"/>
                <a:cs typeface="Arial" pitchFamily="34" charset="0"/>
              </a:rPr>
              <a:t>准确性</a:t>
            </a:r>
            <a:r>
              <a:rPr lang="en-US" altLang="zh-CN" sz="2000" b="1" dirty="0" smtClean="0">
                <a:solidFill>
                  <a:schemeClr val="tx1">
                    <a:lumMod val="75000"/>
                    <a:lumOff val="25000"/>
                  </a:schemeClr>
                </a:solidFill>
                <a:latin typeface="Arial" pitchFamily="34" charset="0"/>
                <a:ea typeface="맑은 고딕" pitchFamily="50" charset="-127"/>
                <a:cs typeface="Arial" pitchFamily="34" charset="0"/>
              </a:rPr>
              <a:t>---</a:t>
            </a:r>
            <a:r>
              <a:rPr lang="zh-CN" altLang="en-US" sz="2000" b="1" dirty="0" smtClean="0">
                <a:solidFill>
                  <a:schemeClr val="tx1">
                    <a:lumMod val="75000"/>
                    <a:lumOff val="25000"/>
                  </a:schemeClr>
                </a:solidFill>
                <a:latin typeface="Arial" pitchFamily="34" charset="0"/>
                <a:ea typeface="맑은 고딕" pitchFamily="50" charset="-127"/>
                <a:cs typeface="Arial" pitchFamily="34" charset="0"/>
              </a:rPr>
              <a:t>网络可靠性</a:t>
            </a:r>
            <a:endParaRPr lang="en-US" altLang="ko-KR" sz="2000" b="1" dirty="0" smtClean="0">
              <a:solidFill>
                <a:schemeClr val="tx1">
                  <a:lumMod val="75000"/>
                  <a:lumOff val="25000"/>
                </a:schemeClr>
              </a:solidFill>
              <a:latin typeface="Arial" pitchFamily="34" charset="0"/>
              <a:ea typeface="맑은 고딕" pitchFamily="50" charset="-127"/>
              <a:cs typeface="Arial" pitchFamily="34" charset="0"/>
            </a:endParaRPr>
          </a:p>
        </p:txBody>
      </p:sp>
      <p:sp>
        <p:nvSpPr>
          <p:cNvPr id="11" name="内容占位符 2"/>
          <p:cNvSpPr>
            <a:spLocks noGrp="1"/>
          </p:cNvSpPr>
          <p:nvPr>
            <p:ph idx="1"/>
          </p:nvPr>
        </p:nvSpPr>
        <p:spPr>
          <a:xfrm>
            <a:off x="4413002" y="2898688"/>
            <a:ext cx="4032448" cy="460648"/>
          </a:xfrm>
        </p:spPr>
        <p:txBody>
          <a:bodyPr>
            <a:noAutofit/>
          </a:bodyPr>
          <a:lstStyle/>
          <a:p>
            <a:r>
              <a:rPr lang="zh-CN" altLang="en-US" i="1" u="sng" dirty="0" smtClean="0">
                <a:latin typeface="微软雅黑" panose="020B0503020204020204" pitchFamily="34" charset="-122"/>
                <a:ea typeface="微软雅黑" panose="020B0503020204020204" pitchFamily="34" charset="-122"/>
              </a:rPr>
              <a:t>（这个地方换成我们的那十种标志）</a:t>
            </a:r>
            <a:endParaRPr lang="zh-CN" altLang="en-US" i="1" u="sng"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15962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691680" y="555526"/>
            <a:ext cx="5688632"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
          <p:cNvSpPr txBox="1">
            <a:spLocks noChangeArrowheads="1"/>
          </p:cNvSpPr>
          <p:nvPr/>
        </p:nvSpPr>
        <p:spPr bwMode="auto">
          <a:xfrm>
            <a:off x="2086122" y="2396376"/>
            <a:ext cx="4860032" cy="1200329"/>
          </a:xfrm>
          <a:prstGeom prst="rect">
            <a:avLst/>
          </a:prstGeom>
          <a:noFill/>
          <a:ln w="9525">
            <a:noFill/>
            <a:miter lim="800000"/>
            <a:headEnd/>
            <a:tailEnd/>
          </a:ln>
        </p:spPr>
        <p:txBody>
          <a:bodyPr wrap="square">
            <a:spAutoFit/>
          </a:bodyPr>
          <a:lstStyle/>
          <a:p>
            <a:pPr algn="ctr"/>
            <a:r>
              <a:rPr lang="zh-CN" altLang="en-US" sz="1600" b="1" dirty="0" smtClean="0">
                <a:solidFill>
                  <a:schemeClr val="tx1">
                    <a:lumMod val="75000"/>
                    <a:lumOff val="25000"/>
                  </a:schemeClr>
                </a:solidFill>
                <a:latin typeface="Arial" pitchFamily="34" charset="0"/>
                <a:ea typeface="맑은 고딕" pitchFamily="50" charset="-127"/>
                <a:cs typeface="Arial" pitchFamily="34" charset="0"/>
              </a:rPr>
              <a:t>来自</a:t>
            </a:r>
            <a:endParaRPr lang="en-US" altLang="zh-CN" sz="1600" b="1" dirty="0" smtClean="0">
              <a:solidFill>
                <a:schemeClr val="tx1">
                  <a:lumMod val="75000"/>
                  <a:lumOff val="25000"/>
                </a:schemeClr>
              </a:solidFill>
              <a:latin typeface="Arial" pitchFamily="34" charset="0"/>
              <a:ea typeface="맑은 고딕" pitchFamily="50" charset="-127"/>
              <a:cs typeface="Arial" pitchFamily="34" charset="0"/>
            </a:endParaRPr>
          </a:p>
          <a:p>
            <a:pPr algn="ctr"/>
            <a:r>
              <a:rPr lang="zh-CN" altLang="en-US" sz="2800" b="1" dirty="0" smtClean="0">
                <a:solidFill>
                  <a:schemeClr val="tx1">
                    <a:lumMod val="75000"/>
                    <a:lumOff val="25000"/>
                  </a:schemeClr>
                </a:solidFill>
                <a:latin typeface="Arial" pitchFamily="34" charset="0"/>
                <a:ea typeface="맑은 고딕" pitchFamily="50" charset="-127"/>
                <a:cs typeface="Arial" pitchFamily="34" charset="0"/>
              </a:rPr>
              <a:t>吕 泽嘉</a:t>
            </a:r>
            <a:endParaRPr lang="en-US" altLang="zh-CN" sz="2800" b="1" dirty="0" smtClean="0">
              <a:solidFill>
                <a:schemeClr val="tx1">
                  <a:lumMod val="75000"/>
                  <a:lumOff val="25000"/>
                </a:schemeClr>
              </a:solidFill>
              <a:latin typeface="Arial" pitchFamily="34" charset="0"/>
              <a:ea typeface="맑은 고딕" pitchFamily="50" charset="-127"/>
              <a:cs typeface="Arial" pitchFamily="34" charset="0"/>
            </a:endParaRPr>
          </a:p>
          <a:p>
            <a:pPr algn="ctr"/>
            <a:r>
              <a:rPr lang="zh-CN" altLang="en-US" sz="2800" b="1" dirty="0" smtClean="0">
                <a:solidFill>
                  <a:schemeClr val="tx1">
                    <a:lumMod val="75000"/>
                    <a:lumOff val="25000"/>
                  </a:schemeClr>
                </a:solidFill>
                <a:latin typeface="Arial" pitchFamily="34" charset="0"/>
                <a:ea typeface="맑은 고딕" pitchFamily="50" charset="-127"/>
                <a:cs typeface="Arial" pitchFamily="34" charset="0"/>
              </a:rPr>
              <a:t>赵 鼎     姚 罡</a:t>
            </a:r>
            <a:endParaRPr lang="en-US" altLang="ko-KR" sz="2800" b="1" dirty="0" smtClean="0">
              <a:solidFill>
                <a:schemeClr val="tx1">
                  <a:lumMod val="75000"/>
                  <a:lumOff val="25000"/>
                </a:schemeClr>
              </a:solidFill>
              <a:latin typeface="Arial" pitchFamily="34" charset="0"/>
              <a:ea typeface="맑은 고딕" pitchFamily="50" charset="-127"/>
              <a:cs typeface="Arial" pitchFamily="34" charset="0"/>
            </a:endParaRPr>
          </a:p>
        </p:txBody>
      </p:sp>
      <p:sp>
        <p:nvSpPr>
          <p:cNvPr id="4" name="TextBox 3"/>
          <p:cNvSpPr txBox="1"/>
          <p:nvPr/>
        </p:nvSpPr>
        <p:spPr>
          <a:xfrm>
            <a:off x="2086124" y="1635646"/>
            <a:ext cx="4860030" cy="707886"/>
          </a:xfrm>
          <a:prstGeom prst="rect">
            <a:avLst/>
          </a:prstGeom>
          <a:noFill/>
        </p:spPr>
        <p:txBody>
          <a:bodyPr wrap="square">
            <a:spAutoFit/>
          </a:bodyPr>
          <a:lstStyle/>
          <a:p>
            <a:pPr algn="ctr" fontAlgn="auto">
              <a:spcBef>
                <a:spcPts val="0"/>
              </a:spcBef>
              <a:spcAft>
                <a:spcPts val="0"/>
              </a:spcAft>
              <a:defRPr/>
            </a:pPr>
            <a:r>
              <a:rPr kumimoji="0" lang="zh-CN" altLang="en-US" sz="4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感</a:t>
            </a:r>
            <a:r>
              <a:rPr kumimoji="0" lang="zh-CN" altLang="en-US" sz="36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谢聆听</a:t>
            </a:r>
            <a:endParaRPr kumimoji="0" lang="en-US" altLang="ko-KR" sz="3600" b="1"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37697539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整体结构</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335316"/>
            <a:ext cx="8496944" cy="460648"/>
          </a:xfrm>
        </p:spPr>
        <p:txBody>
          <a:bodyPr>
            <a:noAutofit/>
          </a:bodyPr>
          <a:lstStyle/>
          <a:p>
            <a:r>
              <a:rPr lang="zh-CN" altLang="en-US" sz="2800" dirty="0" smtClean="0">
                <a:solidFill>
                  <a:schemeClr val="bg1">
                    <a:lumMod val="85000"/>
                  </a:schemeClr>
                </a:solidFill>
                <a:latin typeface="微软雅黑" panose="020B0503020204020204" pitchFamily="34" charset="-122"/>
                <a:ea typeface="微软雅黑" panose="020B0503020204020204" pitchFamily="34" charset="-122"/>
              </a:rPr>
              <a:t>图像预处理  </a:t>
            </a:r>
            <a:r>
              <a:rPr lang="en-US" altLang="zh-CN" sz="2800"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800" b="1" dirty="0" smtClean="0">
                <a:latin typeface="微软雅黑" panose="020B0503020204020204" pitchFamily="34" charset="-122"/>
                <a:ea typeface="微软雅黑" panose="020B0503020204020204" pitchFamily="34" charset="-122"/>
                <a:sym typeface="Wingdings" panose="05000000000000000000" pitchFamily="2" charset="2"/>
              </a:rPr>
              <a:t>ROI</a:t>
            </a:r>
            <a:r>
              <a:rPr lang="zh-CN" altLang="en-US" sz="2800" b="1" dirty="0" smtClean="0">
                <a:latin typeface="微软雅黑" panose="020B0503020204020204" pitchFamily="34" charset="-122"/>
                <a:ea typeface="微软雅黑" panose="020B0503020204020204" pitchFamily="34" charset="-122"/>
                <a:sym typeface="Wingdings" panose="05000000000000000000" pitchFamily="2" charset="2"/>
              </a:rPr>
              <a:t>提取</a:t>
            </a:r>
            <a:r>
              <a:rPr lang="zh-CN" altLang="en-US" sz="2800" dirty="0" smtClean="0">
                <a:latin typeface="微软雅黑" panose="020B0503020204020204" pitchFamily="34" charset="-122"/>
                <a:ea typeface="微软雅黑" panose="020B0503020204020204" pitchFamily="34" charset="-122"/>
                <a:sym typeface="Wingdings" panose="05000000000000000000" pitchFamily="2" charset="2"/>
              </a:rPr>
              <a:t>  </a:t>
            </a:r>
            <a:r>
              <a:rPr lang="en-US" altLang="zh-CN" sz="2800"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b="1"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网络分类</a:t>
            </a:r>
            <a:r>
              <a:rPr lang="zh-CN" altLang="en-US" sz="2800"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800"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动作反馈</a:t>
            </a:r>
            <a:endParaRPr lang="zh-CN" altLang="en-US" sz="280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4098" name="Picture 2" descr="âäº¤éæ å¿è¯å«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157254"/>
            <a:ext cx="3801748" cy="2413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âäº¤éæ å¿è¯å«âçå¾çæç´¢ç»æ"/>
          <p:cNvPicPr>
            <a:picLocks noChangeAspect="1" noChangeArrowheads="1"/>
          </p:cNvPicPr>
          <p:nvPr/>
        </p:nvPicPr>
        <p:blipFill rotWithShape="1">
          <a:blip r:embed="rId2">
            <a:extLst>
              <a:ext uri="{28A0092B-C50C-407E-A947-70E740481C1C}">
                <a14:useLocalDpi xmlns:a14="http://schemas.microsoft.com/office/drawing/2010/main" val="0"/>
              </a:ext>
            </a:extLst>
          </a:blip>
          <a:srcRect l="51140" t="12819" r="18555" b="39438"/>
          <a:stretch/>
        </p:blipFill>
        <p:spPr bwMode="auto">
          <a:xfrm>
            <a:off x="6156176" y="2787774"/>
            <a:ext cx="1152128"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a:stCxn id="4098" idx="3"/>
            <a:endCxn id="9" idx="1"/>
          </p:cNvCxnSpPr>
          <p:nvPr/>
        </p:nvCxnSpPr>
        <p:spPr>
          <a:xfrm>
            <a:off x="5061380" y="3363838"/>
            <a:ext cx="109479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4674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整体结构</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335316"/>
            <a:ext cx="8496944" cy="460648"/>
          </a:xfrm>
        </p:spPr>
        <p:txBody>
          <a:bodyPr>
            <a:noAutofit/>
          </a:bodyPr>
          <a:lstStyle/>
          <a:p>
            <a:r>
              <a:rPr lang="zh-CN" altLang="en-US" sz="2800" dirty="0" smtClean="0">
                <a:solidFill>
                  <a:schemeClr val="bg1">
                    <a:lumMod val="85000"/>
                  </a:schemeClr>
                </a:solidFill>
                <a:latin typeface="微软雅黑" panose="020B0503020204020204" pitchFamily="34" charset="-122"/>
                <a:ea typeface="微软雅黑" panose="020B0503020204020204" pitchFamily="34" charset="-122"/>
              </a:rPr>
              <a:t>图像预处理  </a:t>
            </a:r>
            <a:r>
              <a:rPr lang="en-US" altLang="zh-CN" sz="2800"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800" b="1"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ROI</a:t>
            </a:r>
            <a:r>
              <a:rPr lang="zh-CN" altLang="en-US" sz="2800" b="1"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提取</a:t>
            </a:r>
            <a:r>
              <a:rPr lang="zh-CN" altLang="en-US" sz="2800"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800"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b="1" dirty="0" smtClean="0">
                <a:latin typeface="微软雅黑" panose="020B0503020204020204" pitchFamily="34" charset="-122"/>
                <a:ea typeface="微软雅黑" panose="020B0503020204020204" pitchFamily="34" charset="-122"/>
                <a:sym typeface="Wingdings" panose="05000000000000000000" pitchFamily="2" charset="2"/>
              </a:rPr>
              <a:t>网络分类</a:t>
            </a:r>
            <a:r>
              <a:rPr lang="zh-CN" altLang="en-US" sz="2800" dirty="0" smtClean="0">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800"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smtClean="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动作反馈</a:t>
            </a:r>
            <a:endParaRPr lang="zh-CN" altLang="en-US" sz="2800"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8" name="Picture 2" descr="âäº¤éæ å¿è¯å«âçå¾çæç´¢ç»æ"/>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l="51140" t="12819" r="18555" b="39438"/>
          <a:stretch/>
        </p:blipFill>
        <p:spPr bwMode="auto">
          <a:xfrm>
            <a:off x="755576" y="2715766"/>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ç¸å³å¾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67694"/>
            <a:ext cx="3312368" cy="2655415"/>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2"/>
          <p:cNvSpPr>
            <a:spLocks noGrp="1"/>
          </p:cNvSpPr>
          <p:nvPr>
            <p:ph idx="1"/>
          </p:nvPr>
        </p:nvSpPr>
        <p:spPr>
          <a:xfrm>
            <a:off x="539552" y="3909300"/>
            <a:ext cx="2592288" cy="460648"/>
          </a:xfrm>
        </p:spPr>
        <p:txBody>
          <a:bodyPr>
            <a:noAutofit/>
          </a:bodyPr>
          <a:lstStyle/>
          <a:p>
            <a:r>
              <a:rPr lang="zh-CN" altLang="en-US" dirty="0" smtClean="0">
                <a:latin typeface="微软雅黑" panose="020B0503020204020204" pitchFamily="34" charset="-122"/>
                <a:ea typeface="微软雅黑" panose="020B0503020204020204" pitchFamily="34" charset="-122"/>
                <a:sym typeface="Wingdings" panose="05000000000000000000" pitchFamily="2" charset="2"/>
              </a:rPr>
              <a:t>降采样标准化</a:t>
            </a: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4" name="内容占位符 2"/>
          <p:cNvSpPr>
            <a:spLocks noGrp="1"/>
          </p:cNvSpPr>
          <p:nvPr>
            <p:ph idx="1"/>
          </p:nvPr>
        </p:nvSpPr>
        <p:spPr>
          <a:xfrm>
            <a:off x="6804248" y="3061506"/>
            <a:ext cx="2232248" cy="460648"/>
          </a:xfrm>
        </p:spPr>
        <p:txBody>
          <a:bodyPr>
            <a:noAutofit/>
          </a:bodyPr>
          <a:lstStyle/>
          <a:p>
            <a:r>
              <a:rPr lang="en-US" altLang="zh-CN" sz="2400" dirty="0" smtClean="0">
                <a:latin typeface="微软雅黑" panose="020B0503020204020204" pitchFamily="34" charset="-122"/>
                <a:ea typeface="微软雅黑" panose="020B0503020204020204" pitchFamily="34" charset="-122"/>
                <a:sym typeface="Wingdings" panose="05000000000000000000" pitchFamily="2" charset="2"/>
              </a:rPr>
              <a:t>Sign=</a:t>
            </a:r>
          </a:p>
          <a:p>
            <a:r>
              <a:rPr lang="en-US" altLang="zh-CN" sz="2400" dirty="0" smtClean="0">
                <a:latin typeface="微软雅黑" panose="020B0503020204020204" pitchFamily="34" charset="-122"/>
                <a:ea typeface="微软雅黑" panose="020B0503020204020204" pitchFamily="34" charset="-122"/>
                <a:sym typeface="Wingdings" panose="05000000000000000000" pitchFamily="2" charset="2"/>
              </a:rPr>
              <a:t>“Speed70”</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5" name="直接箭头连接符 4"/>
          <p:cNvCxnSpPr>
            <a:stCxn id="8" idx="3"/>
          </p:cNvCxnSpPr>
          <p:nvPr/>
        </p:nvCxnSpPr>
        <p:spPr>
          <a:xfrm>
            <a:off x="1907704" y="3291830"/>
            <a:ext cx="93610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6084168" y="3291830"/>
            <a:ext cx="720080"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606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691680" y="555526"/>
            <a:ext cx="5688632"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
          <p:cNvSpPr txBox="1">
            <a:spLocks noChangeArrowheads="1"/>
          </p:cNvSpPr>
          <p:nvPr/>
        </p:nvSpPr>
        <p:spPr bwMode="auto">
          <a:xfrm>
            <a:off x="2051720" y="2283718"/>
            <a:ext cx="4860032" cy="584775"/>
          </a:xfrm>
          <a:prstGeom prst="rect">
            <a:avLst/>
          </a:prstGeom>
          <a:noFill/>
          <a:ln w="9525">
            <a:noFill/>
            <a:miter lim="800000"/>
            <a:headEnd/>
            <a:tailEnd/>
          </a:ln>
        </p:spPr>
        <p:txBody>
          <a:bodyPr wrap="square">
            <a:spAutoFit/>
          </a:bodyPr>
          <a:lstStyle/>
          <a:p>
            <a:pPr algn="ctr"/>
            <a:r>
              <a:rPr lang="zh-CN" altLang="en-US" sz="2800" b="1" dirty="0">
                <a:solidFill>
                  <a:schemeClr val="tx1">
                    <a:lumMod val="75000"/>
                    <a:lumOff val="25000"/>
                  </a:schemeClr>
                </a:solidFill>
                <a:latin typeface="Arial" pitchFamily="34" charset="0"/>
                <a:ea typeface="맑은 고딕" pitchFamily="50" charset="-127"/>
                <a:cs typeface="Arial" pitchFamily="34" charset="0"/>
              </a:rPr>
              <a:t>切取</a:t>
            </a:r>
            <a:r>
              <a:rPr lang="zh-CN" altLang="en-US" sz="2800" b="1" dirty="0" smtClean="0">
                <a:solidFill>
                  <a:schemeClr val="tx1">
                    <a:lumMod val="75000"/>
                    <a:lumOff val="25000"/>
                  </a:schemeClr>
                </a:solidFill>
                <a:latin typeface="Arial" pitchFamily="34" charset="0"/>
                <a:ea typeface="맑은 고딕" pitchFamily="50" charset="-127"/>
                <a:cs typeface="Arial" pitchFamily="34" charset="0"/>
              </a:rPr>
              <a:t>原始</a:t>
            </a:r>
            <a:r>
              <a:rPr lang="en-US" altLang="zh-CN" sz="3200" b="1" dirty="0" smtClean="0">
                <a:solidFill>
                  <a:schemeClr val="tx1">
                    <a:lumMod val="75000"/>
                    <a:lumOff val="25000"/>
                  </a:schemeClr>
                </a:solidFill>
                <a:latin typeface="Arial" pitchFamily="34" charset="0"/>
                <a:ea typeface="맑은 고딕" pitchFamily="50" charset="-127"/>
                <a:cs typeface="Arial" pitchFamily="34" charset="0"/>
              </a:rPr>
              <a:t>ROI</a:t>
            </a:r>
            <a:endParaRPr lang="en-US" altLang="ko-KR" sz="2800" b="1" dirty="0" smtClean="0">
              <a:solidFill>
                <a:schemeClr val="tx1">
                  <a:lumMod val="75000"/>
                  <a:lumOff val="25000"/>
                </a:schemeClr>
              </a:solidFill>
              <a:latin typeface="Arial" pitchFamily="34" charset="0"/>
              <a:ea typeface="맑은 고딕" pitchFamily="50" charset="-127"/>
              <a:cs typeface="Arial" pitchFamily="34" charset="0"/>
            </a:endParaRPr>
          </a:p>
        </p:txBody>
      </p:sp>
      <p:sp>
        <p:nvSpPr>
          <p:cNvPr id="4" name="TextBox 3"/>
          <p:cNvSpPr txBox="1"/>
          <p:nvPr/>
        </p:nvSpPr>
        <p:spPr>
          <a:xfrm>
            <a:off x="2086124" y="1667004"/>
            <a:ext cx="4860030" cy="461665"/>
          </a:xfrm>
          <a:prstGeom prst="rect">
            <a:avLst/>
          </a:prstGeom>
          <a:noFill/>
        </p:spPr>
        <p:txBody>
          <a:bodyPr wrap="square">
            <a:spAutoFit/>
          </a:bodyPr>
          <a:lstStyle/>
          <a:p>
            <a:pPr algn="ctr" fontAlgn="auto">
              <a:spcBef>
                <a:spcPts val="0"/>
              </a:spcBef>
              <a:spcAft>
                <a:spcPts val="0"/>
              </a:spcAft>
              <a:defRPr/>
            </a:pPr>
            <a:r>
              <a:rPr kumimoji="0"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第</a:t>
            </a:r>
            <a:r>
              <a:rPr kumimoji="0"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rPr>
              <a:t>一部分</a:t>
            </a:r>
            <a:endParaRPr kumimoji="0" lang="en-US" altLang="ko-KR" sz="2400" b="1"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endParaRPr>
          </a:p>
        </p:txBody>
      </p:sp>
      <p:sp>
        <p:nvSpPr>
          <p:cNvPr id="9" name="TextBox 1"/>
          <p:cNvSpPr txBox="1">
            <a:spLocks noChangeArrowheads="1"/>
          </p:cNvSpPr>
          <p:nvPr/>
        </p:nvSpPr>
        <p:spPr bwMode="auto">
          <a:xfrm>
            <a:off x="2890292" y="2979697"/>
            <a:ext cx="3291408" cy="584775"/>
          </a:xfrm>
          <a:prstGeom prst="rect">
            <a:avLst/>
          </a:prstGeom>
          <a:noFill/>
          <a:ln w="9525">
            <a:noFill/>
            <a:miter lim="800000"/>
            <a:headEnd/>
            <a:tailEnd/>
          </a:ln>
        </p:spPr>
        <p:txBody>
          <a:bodyPr wrap="square">
            <a:spAutoFit/>
          </a:bodyPr>
          <a:lstStyle/>
          <a:p>
            <a:pPr algn="ctr"/>
            <a:r>
              <a:rPr lang="zh-CN" altLang="en-US" sz="1600" dirty="0" smtClean="0">
                <a:solidFill>
                  <a:schemeClr val="tx1">
                    <a:lumMod val="75000"/>
                    <a:lumOff val="25000"/>
                  </a:schemeClr>
                </a:solidFill>
                <a:latin typeface="Arial" pitchFamily="34" charset="0"/>
                <a:ea typeface="맑은 고딕" pitchFamily="50" charset="-127"/>
                <a:cs typeface="Arial" pitchFamily="34" charset="0"/>
              </a:rPr>
              <a:t>首先我们从原始的图像中提取出</a:t>
            </a:r>
            <a:endParaRPr lang="en-US" altLang="zh-CN" sz="1600" dirty="0" smtClean="0">
              <a:solidFill>
                <a:schemeClr val="tx1">
                  <a:lumMod val="75000"/>
                  <a:lumOff val="25000"/>
                </a:schemeClr>
              </a:solidFill>
              <a:latin typeface="Arial" pitchFamily="34" charset="0"/>
              <a:ea typeface="맑은 고딕" pitchFamily="50" charset="-127"/>
              <a:cs typeface="Arial" pitchFamily="34" charset="0"/>
            </a:endParaRPr>
          </a:p>
          <a:p>
            <a:pPr algn="ctr"/>
            <a:r>
              <a:rPr lang="zh-CN" altLang="en-US" sz="1600" dirty="0" smtClean="0">
                <a:solidFill>
                  <a:schemeClr val="tx1">
                    <a:lumMod val="75000"/>
                    <a:lumOff val="25000"/>
                  </a:schemeClr>
                </a:solidFill>
                <a:latin typeface="Arial" pitchFamily="34" charset="0"/>
                <a:ea typeface="맑은 고딕" pitchFamily="50" charset="-127"/>
                <a:cs typeface="Arial" pitchFamily="34" charset="0"/>
              </a:rPr>
              <a:t>标志所在的矩形</a:t>
            </a:r>
            <a:endParaRPr lang="en-US" altLang="ko-KR" sz="1600" dirty="0" smtClean="0">
              <a:solidFill>
                <a:schemeClr val="tx1">
                  <a:lumMod val="75000"/>
                  <a:lumOff val="25000"/>
                </a:schemeClr>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3034478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图像预处理</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95536" y="1203598"/>
            <a:ext cx="8496944" cy="1872208"/>
          </a:xfrm>
        </p:spPr>
        <p:txBody>
          <a:bodyPr>
            <a:normAutofit/>
          </a:bodyPr>
          <a:lstStyle/>
          <a:p>
            <a:pPr marL="342900" indent="-342900">
              <a:buFont typeface="Arial" panose="020B0604020202020204" pitchFamily="34" charset="0"/>
              <a:buChar char="•"/>
            </a:pPr>
            <a:r>
              <a:rPr lang="zh-CN" altLang="en-US" sz="2800" dirty="0" smtClean="0">
                <a:latin typeface="微软雅黑" panose="020B0503020204020204" pitchFamily="34" charset="-122"/>
                <a:ea typeface="微软雅黑" panose="020B0503020204020204" pitchFamily="34" charset="-122"/>
              </a:rPr>
              <a:t>相机标定</a:t>
            </a:r>
            <a:endParaRPr lang="en-US" altLang="zh-CN" sz="2800" dirty="0" smtClean="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800" dirty="0" smtClean="0">
                <a:latin typeface="微软雅黑" panose="020B0503020204020204" pitchFamily="34" charset="-122"/>
                <a:ea typeface="微软雅黑" panose="020B0503020204020204" pitchFamily="34" charset="-122"/>
              </a:rPr>
              <a:t>转换灰度</a:t>
            </a:r>
            <a:endParaRPr lang="en-US" altLang="zh-CN" sz="2800" dirty="0" smtClean="0">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5" y="1249819"/>
            <a:ext cx="3888432" cy="1231011"/>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2715766"/>
            <a:ext cx="1584176" cy="1186603"/>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248" y="2767808"/>
            <a:ext cx="1082517" cy="1082517"/>
          </a:xfrm>
          <a:prstGeom prst="rect">
            <a:avLst/>
          </a:prstGeom>
        </p:spPr>
      </p:pic>
      <p:cxnSp>
        <p:nvCxnSpPr>
          <p:cNvPr id="12" name="直接箭头连接符 11"/>
          <p:cNvCxnSpPr>
            <a:stCxn id="9" idx="3"/>
            <a:endCxn id="10" idx="1"/>
          </p:cNvCxnSpPr>
          <p:nvPr/>
        </p:nvCxnSpPr>
        <p:spPr>
          <a:xfrm flipV="1">
            <a:off x="4860032" y="3309067"/>
            <a:ext cx="1944216"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7832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fontScale="92500" lnSpcReduction="20000"/>
          </a:bodyPr>
          <a:lstStyle/>
          <a:p>
            <a:pPr marL="457200" indent="-457200">
              <a:buFont typeface="Wingdings" panose="05000000000000000000" pitchFamily="2" charset="2"/>
              <a:buChar char="Ø"/>
            </a:pPr>
            <a:r>
              <a:rPr lang="zh-CN" altLang="en-US" sz="3500" dirty="0" smtClean="0">
                <a:latin typeface="微软雅黑" panose="020B0503020204020204" pitchFamily="34" charset="-122"/>
                <a:ea typeface="微软雅黑" panose="020B0503020204020204" pitchFamily="34" charset="-122"/>
              </a:rPr>
              <a:t>弧</a:t>
            </a:r>
            <a:r>
              <a:rPr lang="zh-CN" altLang="en-US" sz="2800" dirty="0" smtClean="0">
                <a:latin typeface="微软雅黑" panose="020B0503020204020204" pitchFamily="34" charset="-122"/>
                <a:ea typeface="微软雅黑" panose="020B0503020204020204" pitchFamily="34" charset="-122"/>
              </a:rPr>
              <a:t>线</a:t>
            </a:r>
            <a:r>
              <a:rPr lang="zh-CN" altLang="en-US" sz="3000" dirty="0" smtClean="0">
                <a:latin typeface="微软雅黑" panose="020B0503020204020204" pitchFamily="34" charset="-122"/>
                <a:ea typeface="微软雅黑" panose="020B0503020204020204" pitchFamily="34" charset="-122"/>
              </a:rPr>
              <a:t>提</a:t>
            </a:r>
            <a:r>
              <a:rPr lang="zh-CN" altLang="en-US" sz="2800" dirty="0" smtClean="0">
                <a:latin typeface="微软雅黑" panose="020B0503020204020204" pitchFamily="34" charset="-122"/>
                <a:ea typeface="微软雅黑" panose="020B0503020204020204" pitchFamily="34" charset="-122"/>
              </a:rPr>
              <a:t>取</a:t>
            </a:r>
            <a:endParaRPr lang="en-US" altLang="zh-CN" sz="28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边缘检测</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弧线检测</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弧线凸型检测</a:t>
            </a:r>
            <a:endParaRPr lang="en-US" altLang="zh-CN" sz="2400"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象限综合分类</a:t>
            </a:r>
            <a:endParaRPr lang="en-US" altLang="zh-CN" sz="2400" dirty="0" smtClean="0">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弧形 3"/>
          <p:cNvSpPr/>
          <p:nvPr/>
        </p:nvSpPr>
        <p:spPr>
          <a:xfrm>
            <a:off x="5148064" y="1635646"/>
            <a:ext cx="1512168" cy="936104"/>
          </a:xfrm>
          <a:prstGeom prst="arc">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弧形 10"/>
          <p:cNvSpPr/>
          <p:nvPr/>
        </p:nvSpPr>
        <p:spPr>
          <a:xfrm flipV="1">
            <a:off x="5170388" y="2823778"/>
            <a:ext cx="1143843" cy="1031200"/>
          </a:xfrm>
          <a:prstGeom prst="arc">
            <a:avLst>
              <a:gd name="adj1" fmla="val 16200000"/>
              <a:gd name="adj2" fmla="val 714822"/>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弧形 12"/>
          <p:cNvSpPr/>
          <p:nvPr/>
        </p:nvSpPr>
        <p:spPr>
          <a:xfrm flipH="1" flipV="1">
            <a:off x="5364088" y="1730370"/>
            <a:ext cx="1272205" cy="1057404"/>
          </a:xfrm>
          <a:prstGeom prst="arc">
            <a:avLst>
              <a:gd name="adj1" fmla="val 16200000"/>
              <a:gd name="adj2" fmla="val 714822"/>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弧形 13"/>
          <p:cNvSpPr/>
          <p:nvPr/>
        </p:nvSpPr>
        <p:spPr>
          <a:xfrm flipH="1" flipV="1">
            <a:off x="5110582" y="2794820"/>
            <a:ext cx="889608" cy="1031200"/>
          </a:xfrm>
          <a:prstGeom prst="arc">
            <a:avLst>
              <a:gd name="adj1" fmla="val 16200000"/>
              <a:gd name="adj2" fmla="val 20120915"/>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弧形 14"/>
          <p:cNvSpPr/>
          <p:nvPr/>
        </p:nvSpPr>
        <p:spPr>
          <a:xfrm>
            <a:off x="6059996" y="2787774"/>
            <a:ext cx="1290692" cy="1284600"/>
          </a:xfrm>
          <a:prstGeom prst="arc">
            <a:avLst>
              <a:gd name="adj1" fmla="val 16200000"/>
              <a:gd name="adj2" fmla="val 3312382"/>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矩形 4"/>
          <p:cNvSpPr/>
          <p:nvPr/>
        </p:nvSpPr>
        <p:spPr>
          <a:xfrm>
            <a:off x="4514031" y="1311610"/>
            <a:ext cx="3600400" cy="30243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9162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  快速圆检测</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23528" y="1419622"/>
            <a:ext cx="8496944" cy="2808312"/>
          </a:xfrm>
        </p:spPr>
        <p:txBody>
          <a:bodyPr>
            <a:normAutofit fontScale="92500" lnSpcReduction="20000"/>
          </a:bodyPr>
          <a:lstStyle/>
          <a:p>
            <a:pPr marL="457200" indent="-457200">
              <a:buFont typeface="Wingdings" panose="05000000000000000000" pitchFamily="2" charset="2"/>
              <a:buChar char="Ø"/>
            </a:pPr>
            <a:r>
              <a:rPr lang="zh-CN" altLang="en-US" sz="3500" dirty="0" smtClean="0">
                <a:solidFill>
                  <a:schemeClr val="tx1">
                    <a:lumMod val="65000"/>
                    <a:lumOff val="35000"/>
                  </a:schemeClr>
                </a:solidFill>
                <a:latin typeface="微软雅黑" panose="020B0503020204020204" pitchFamily="34" charset="-122"/>
                <a:ea typeface="微软雅黑" panose="020B0503020204020204" pitchFamily="34" charset="-122"/>
              </a:rPr>
              <a:t>弧</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线</a:t>
            </a:r>
            <a:r>
              <a:rPr lang="zh-CN" altLang="en-US" sz="3000" dirty="0" smtClean="0">
                <a:solidFill>
                  <a:schemeClr val="tx1">
                    <a:lumMod val="65000"/>
                    <a:lumOff val="35000"/>
                  </a:schemeClr>
                </a:solidFill>
                <a:latin typeface="微软雅黑" panose="020B0503020204020204" pitchFamily="34" charset="-122"/>
                <a:ea typeface="微软雅黑" panose="020B0503020204020204" pitchFamily="34" charset="-122"/>
              </a:rPr>
              <a:t>提</a:t>
            </a:r>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取</a:t>
            </a:r>
            <a:endParaRPr lang="en-US" altLang="zh-CN" sz="28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b="1" dirty="0" smtClean="0">
                <a:latin typeface="微软雅黑" panose="020B0503020204020204" pitchFamily="34" charset="-122"/>
                <a:ea typeface="微软雅黑" panose="020B0503020204020204" pitchFamily="34" charset="-122"/>
              </a:rPr>
              <a:t>边缘检测</a:t>
            </a:r>
            <a:endParaRPr lang="en-US" altLang="zh-CN" sz="2400" b="1" dirty="0" smtClean="0">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弧线检测</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弧线凸型检测</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a:p>
            <a:pPr marL="1314450" lvl="1" indent="-571500">
              <a:lnSpc>
                <a:spcPct val="170000"/>
              </a:lnSpc>
              <a:buFont typeface="Wingdings" panose="05000000000000000000" pitchFamily="2" charset="2"/>
              <a:buChar char="l"/>
            </a:pP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象限综合分类</a:t>
            </a:r>
            <a:endParaRPr lang="en-US" altLang="zh-CN" sz="2400" dirty="0" smtClean="0">
              <a:solidFill>
                <a:schemeClr val="bg1">
                  <a:lumMod val="85000"/>
                </a:schemeClr>
              </a:solidFill>
              <a:latin typeface="微软雅黑" panose="020B0503020204020204" pitchFamily="34" charset="-122"/>
              <a:ea typeface="微软雅黑" panose="020B0503020204020204" pitchFamily="34" charset="-122"/>
            </a:endParaRPr>
          </a:p>
        </p:txBody>
      </p:sp>
      <p:sp>
        <p:nvSpPr>
          <p:cNvPr id="6" name="AutoShape 4" descr="âç¸æºæ å®âçå¾çæç´¢ç»æ"/>
          <p:cNvSpPr>
            <a:spLocks noChangeAspect="1" noChangeArrowheads="1"/>
          </p:cNvSpPr>
          <p:nvPr/>
        </p:nvSpPr>
        <p:spPr bwMode="auto">
          <a:xfrm>
            <a:off x="155574" y="-144463"/>
            <a:ext cx="5280521" cy="528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1"/>
          <p:cNvSpPr/>
          <p:nvPr/>
        </p:nvSpPr>
        <p:spPr>
          <a:xfrm>
            <a:off x="4644008" y="2355726"/>
            <a:ext cx="3600400" cy="10441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自适应</a:t>
            </a:r>
            <a:r>
              <a:rPr lang="en-US" altLang="zh-CN" sz="2000" b="1" dirty="0" smtClean="0">
                <a:solidFill>
                  <a:schemeClr val="tx1">
                    <a:lumMod val="95000"/>
                    <a:lumOff val="5000"/>
                  </a:schemeClr>
                </a:solidFill>
                <a:latin typeface="微软雅黑" panose="020B0503020204020204" pitchFamily="34" charset="-122"/>
                <a:ea typeface="微软雅黑" panose="020B0503020204020204" pitchFamily="34" charset="-122"/>
              </a:rPr>
              <a:t>Canny </a:t>
            </a:r>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边缘检测算子</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9122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645</TotalTime>
  <Words>487</Words>
  <Application>Microsoft Office PowerPoint</Application>
  <PresentationFormat>全屏显示(16:9)</PresentationFormat>
  <Paragraphs>132</Paragraphs>
  <Slides>30</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맑은 고딕</vt:lpstr>
      <vt:lpstr>等线</vt:lpstr>
      <vt:lpstr>宋体</vt:lpstr>
      <vt:lpstr>微软雅黑</vt:lpstr>
      <vt:lpstr>Arial</vt:lpstr>
      <vt:lpstr>Calibri</vt:lpstr>
      <vt:lpstr>Wingdings</vt:lpstr>
      <vt:lpstr>Custom Design</vt:lpstr>
      <vt:lpstr>PowerPoint 演示文稿</vt:lpstr>
      <vt:lpstr>PowerPoint 演示文稿</vt:lpstr>
      <vt:lpstr>  整体结构</vt:lpstr>
      <vt:lpstr>  整体结构</vt:lpstr>
      <vt:lpstr>  整体结构</vt:lpstr>
      <vt:lpstr>PowerPoint 演示文稿</vt:lpstr>
      <vt:lpstr>  图像预处理</vt:lpstr>
      <vt:lpstr>  快速圆检测</vt:lpstr>
      <vt:lpstr>  快速圆检测</vt:lpstr>
      <vt:lpstr>  快速圆检测</vt:lpstr>
      <vt:lpstr>  快速圆检测</vt:lpstr>
      <vt:lpstr>  快速圆检测</vt:lpstr>
      <vt:lpstr>  快速圆检测</vt:lpstr>
      <vt:lpstr>  快速圆检测</vt:lpstr>
      <vt:lpstr>  快速圆检测</vt:lpstr>
      <vt:lpstr>  快速圆检测</vt:lpstr>
      <vt:lpstr>  快速圆检测</vt:lpstr>
      <vt:lpstr>  快速圆检测</vt:lpstr>
      <vt:lpstr>  快速圆检测</vt:lpstr>
      <vt:lpstr>PowerPoint 演示文稿</vt:lpstr>
      <vt:lpstr>  BP网络分类</vt:lpstr>
      <vt:lpstr>  BP网络分类</vt:lpstr>
      <vt:lpstr>  BP网络分类</vt:lpstr>
      <vt:lpstr>  BP网络分类</vt:lpstr>
      <vt:lpstr>PowerPoint 演示文稿</vt:lpstr>
      <vt:lpstr>  系统搭建</vt:lpstr>
      <vt:lpstr>  系统搭建</vt:lpstr>
      <vt:lpstr>  系统搭建</vt:lpstr>
      <vt:lpstr>PowerPoint 演示文稿</vt:lpstr>
      <vt:lpstr>PowerPoint 演示文稿</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姚 罡</cp:lastModifiedBy>
  <cp:revision>42</cp:revision>
  <dcterms:created xsi:type="dcterms:W3CDTF">2014-04-01T16:27:38Z</dcterms:created>
  <dcterms:modified xsi:type="dcterms:W3CDTF">2018-09-01T03:44:00Z</dcterms:modified>
</cp:coreProperties>
</file>